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65" r:id="rId2"/>
    <p:sldId id="273" r:id="rId3"/>
    <p:sldId id="257" r:id="rId4"/>
    <p:sldId id="337" r:id="rId5"/>
    <p:sldId id="339" r:id="rId6"/>
    <p:sldId id="336" r:id="rId7"/>
    <p:sldId id="340" r:id="rId8"/>
    <p:sldId id="342" r:id="rId9"/>
    <p:sldId id="341" r:id="rId10"/>
    <p:sldId id="343" r:id="rId11"/>
    <p:sldId id="344" r:id="rId12"/>
    <p:sldId id="350" r:id="rId13"/>
    <p:sldId id="348" r:id="rId14"/>
    <p:sldId id="349" r:id="rId15"/>
    <p:sldId id="352" r:id="rId16"/>
    <p:sldId id="353" r:id="rId17"/>
    <p:sldId id="354" r:id="rId18"/>
    <p:sldId id="345" r:id="rId19"/>
    <p:sldId id="346" r:id="rId20"/>
    <p:sldId id="347" r:id="rId21"/>
    <p:sldId id="351" r:id="rId22"/>
    <p:sldId id="357" r:id="rId23"/>
    <p:sldId id="359" r:id="rId24"/>
    <p:sldId id="358" r:id="rId25"/>
    <p:sldId id="360" r:id="rId26"/>
    <p:sldId id="361" r:id="rId27"/>
    <p:sldId id="362" r:id="rId28"/>
    <p:sldId id="363" r:id="rId29"/>
    <p:sldId id="364" r:id="rId30"/>
    <p:sldId id="365" r:id="rId31"/>
    <p:sldId id="369" r:id="rId32"/>
    <p:sldId id="367" r:id="rId33"/>
    <p:sldId id="370" r:id="rId34"/>
    <p:sldId id="371" r:id="rId35"/>
    <p:sldId id="275" r:id="rId36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8AAA"/>
    <a:srgbClr val="5E5E5E"/>
    <a:srgbClr val="717171"/>
    <a:srgbClr val="027894"/>
    <a:srgbClr val="1EC3D4"/>
    <a:srgbClr val="404040"/>
    <a:srgbClr val="4D4D4D"/>
    <a:srgbClr val="026B8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3" autoAdjust="0"/>
    <p:restoredTop sz="94660"/>
  </p:normalViewPr>
  <p:slideViewPr>
    <p:cSldViewPr>
      <p:cViewPr varScale="1">
        <p:scale>
          <a:sx n="73" d="100"/>
          <a:sy n="73" d="100"/>
        </p:scale>
        <p:origin x="-1098" y="-102"/>
      </p:cViewPr>
      <p:guideLst>
        <p:guide orient="horz" pos="981"/>
        <p:guide pos="2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xmlns="" id="{B356E404-EE68-45C3-94A4-75891C55105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3E4D9CE6-9909-423A-AFA5-25AB27D195B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fld id="{A2886179-22E3-458C-879A-0571271C819A}" type="datetimeFigureOut">
              <a:rPr lang="pl-PL"/>
              <a:pPr>
                <a:defRPr/>
              </a:pPr>
              <a:t>2021-05-20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xmlns="" id="{7C6B1BA6-593A-452D-A007-00A836D940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xmlns="" id="{F2DD4CD3-F44B-4122-8868-F27129D2F6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F847DAA9-87E4-4320-996A-ECD385D335E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20952E46-39D6-482C-AAE4-7FBE47F585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Calibri" pitchFamily="34" charset="0"/>
              </a:defRPr>
            </a:lvl1pPr>
          </a:lstStyle>
          <a:p>
            <a:fld id="{0AFA067A-1893-43AC-AFF1-FD772A5ED298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614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42841D3-29A6-4A13-B5A2-6009ED7C05F6}" type="slidenum">
              <a:rPr lang="pl-PL" altLang="pl-PL"/>
              <a:pPr/>
              <a:t>3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819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D2C2EA-B8E5-4856-8D0E-A705DB155880}" type="slidenum">
              <a:rPr lang="pl-PL" altLang="pl-PL"/>
              <a:pPr/>
              <a:t>4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1024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4E55C2A-917C-4430-9DF1-646EAECAE475}" type="slidenum">
              <a:rPr lang="pl-PL" altLang="pl-PL"/>
              <a:pPr/>
              <a:t>5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1229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0147836-0DC7-4428-AB54-9B96F92F4EA5}" type="slidenum">
              <a:rPr lang="pl-PL" altLang="pl-PL"/>
              <a:pPr/>
              <a:t>6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1434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8468F7E-E89A-49A2-BFC1-5CA0129BE117}" type="slidenum">
              <a:rPr lang="pl-PL" altLang="pl-PL"/>
              <a:pPr/>
              <a:t>7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1638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2D267FD-3599-4AE3-A749-C72285DCCFBD}" type="slidenum">
              <a:rPr lang="pl-PL" altLang="pl-PL"/>
              <a:pPr/>
              <a:t>8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ED96B7-7390-40E4-8953-587AE8D703A5}" type="slidenum">
              <a:rPr lang="pl-PL" altLang="pl-PL"/>
              <a:pPr/>
              <a:t>9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2048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DC0F191-6D33-4CC4-97FA-2E02F66BC93D}" type="slidenum">
              <a:rPr lang="pl-PL" altLang="pl-PL"/>
              <a:pPr/>
              <a:t>10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225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05F8813-354C-4B0F-BC45-44A6129A47EF}" type="slidenum">
              <a:rPr lang="pl-PL" altLang="pl-PL"/>
              <a:pPr/>
              <a:t>11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2458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C8A2D45-C202-4682-8FA9-AC247D066F68}" type="slidenum">
              <a:rPr lang="pl-PL" altLang="pl-PL"/>
              <a:pPr/>
              <a:t>12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2662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4FA3F58-DF38-43A0-97D2-9F3FAAF0F3BC}" type="slidenum">
              <a:rPr lang="pl-PL" altLang="pl-PL"/>
              <a:pPr/>
              <a:t>13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2867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633174C-DF34-4FE9-B75A-FA42D39BF922}" type="slidenum">
              <a:rPr lang="pl-PL" altLang="pl-PL"/>
              <a:pPr/>
              <a:t>14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3072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B25B1E-71A5-4CCA-92C3-727FBC9FBBC6}" type="slidenum">
              <a:rPr lang="pl-PL" altLang="pl-PL"/>
              <a:pPr/>
              <a:t>15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3277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50309F9-1598-4F40-99E9-6100CC14B5EA}" type="slidenum">
              <a:rPr lang="pl-PL" altLang="pl-PL"/>
              <a:pPr/>
              <a:t>16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3482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BBEE0C-A8EA-4BE5-96E2-0EE10CDD34E5}" type="slidenum">
              <a:rPr lang="pl-PL" altLang="pl-PL"/>
              <a:pPr/>
              <a:t>17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3686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951E-711F-4AB3-8469-5C3EC8ED7349}" type="slidenum">
              <a:rPr lang="pl-PL" altLang="pl-PL"/>
              <a:pPr/>
              <a:t>18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389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26D3E47-751F-42D9-B06E-CDA1DFF9941C}" type="slidenum">
              <a:rPr lang="pl-PL" altLang="pl-PL"/>
              <a:pPr/>
              <a:t>19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4096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D762D-BABE-48B0-970A-E065B67B4615}" type="slidenum">
              <a:rPr lang="pl-PL" altLang="pl-PL"/>
              <a:pPr/>
              <a:t>20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440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F470A10-2849-4D30-9576-A150E47906FD}" type="slidenum">
              <a:rPr lang="pl-PL" altLang="pl-PL"/>
              <a:pPr/>
              <a:t>22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4608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8F004F-436B-4F42-BD28-7FFFC63EAC3A}" type="slidenum">
              <a:rPr lang="pl-PL" altLang="pl-PL"/>
              <a:pPr/>
              <a:t>23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481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3CF685B-F0B6-4E8D-9085-175F07E4930E}" type="slidenum">
              <a:rPr lang="pl-PL" altLang="pl-PL"/>
              <a:pPr/>
              <a:t>24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5018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461C79B-CF2C-426D-A433-241BDCDB02EB}" type="slidenum">
              <a:rPr lang="pl-PL" altLang="pl-PL"/>
              <a:pPr/>
              <a:t>25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5222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B66195-A77A-4C6D-B601-E98B6222F52F}" type="slidenum">
              <a:rPr lang="pl-PL" altLang="pl-PL"/>
              <a:pPr/>
              <a:t>26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5427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521238A-9583-4904-A961-4E54A4CF79AE}" type="slidenum">
              <a:rPr lang="pl-PL" altLang="pl-PL"/>
              <a:pPr/>
              <a:t>27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5632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39C7B42-C4BE-4A9E-B6D1-085E041FB00A}" type="slidenum">
              <a:rPr lang="pl-PL" altLang="pl-PL"/>
              <a:pPr/>
              <a:t>28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5837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9F54ED6-7EC5-4EA9-A411-FEF330BF47C8}" type="slidenum">
              <a:rPr lang="pl-PL" altLang="pl-PL"/>
              <a:pPr/>
              <a:t>29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6042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75DF96C-9ADB-4B55-93CE-CC841C58A916}" type="slidenum">
              <a:rPr lang="pl-PL" altLang="pl-PL"/>
              <a:pPr/>
              <a:t>30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6246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0AEADB1-31C2-45C2-885D-D9FAD7201830}" type="slidenum">
              <a:rPr lang="pl-PL" altLang="pl-PL"/>
              <a:pPr/>
              <a:t>31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645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DFDD08-01F5-4945-934D-594D27731E49}" type="slidenum">
              <a:rPr lang="pl-PL" altLang="pl-PL"/>
              <a:pPr/>
              <a:t>32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6656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7CC6F4-C104-4515-B380-E31FB1DA6D8B}" type="slidenum">
              <a:rPr lang="pl-PL" altLang="pl-PL"/>
              <a:pPr/>
              <a:t>33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6861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B10230-7CEB-4585-8E96-0D24AA10685F}" type="slidenum">
              <a:rPr lang="pl-PL" altLang="pl-PL"/>
              <a:pPr/>
              <a:t>34</a:t>
            </a:fld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E01DC52-9499-4C63-A876-0379B3BE7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9C16C-D185-4BAF-9ACF-F92050AAE4A2}" type="datetimeFigureOut">
              <a:rPr lang="pl-PL"/>
              <a:pPr>
                <a:defRPr/>
              </a:pPr>
              <a:t>2021-05-20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921DA45-0BAC-4E93-9E99-B8C4DF19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B06CD62F-5AD5-406A-8797-32D398B2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8B35A-8D7F-454A-8763-2D03A017845A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E01DC52-9499-4C63-A876-0379B3BE7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3056E-7889-4102-8EB0-E06A4D3160DF}" type="datetimeFigureOut">
              <a:rPr lang="pl-PL"/>
              <a:pPr>
                <a:defRPr/>
              </a:pPr>
              <a:t>2021-05-20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921DA45-0BAC-4E93-9E99-B8C4DF19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B06CD62F-5AD5-406A-8797-32D398B2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8D3A8D-D07F-4465-A769-C99DBBA23C97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E01DC52-9499-4C63-A876-0379B3BE7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C5303-86B0-44EA-B559-B6E8DABC618B}" type="datetimeFigureOut">
              <a:rPr lang="pl-PL"/>
              <a:pPr>
                <a:defRPr/>
              </a:pPr>
              <a:t>2021-05-20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921DA45-0BAC-4E93-9E99-B8C4DF19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B06CD62F-5AD5-406A-8797-32D398B2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FDC625-4066-42DE-BE67-87C2B86017A2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xmlns="" id="{8E01DC52-9499-4C63-A876-0379B3BE7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7593D-B3A5-4DA8-9EB0-0D7C96A902A3}" type="datetimeFigureOut">
              <a:rPr lang="pl-PL"/>
              <a:pPr>
                <a:defRPr/>
              </a:pPr>
              <a:t>2021-05-20</a:t>
            </a:fld>
            <a:endParaRPr lang="pl-PL" dirty="0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xmlns="" id="{4921DA45-0BAC-4E93-9E99-B8C4DF19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xmlns="" id="{B06CD62F-5AD5-406A-8797-32D398B2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73947-146C-4066-B768-7F123F454AD6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xmlns="" id="{8E01DC52-9499-4C63-A876-0379B3BE7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436D4-A89D-4761-A0FD-DB49DC36620F}" type="datetimeFigureOut">
              <a:rPr lang="pl-PL"/>
              <a:pPr>
                <a:defRPr/>
              </a:pPr>
              <a:t>2021-05-20</a:t>
            </a:fld>
            <a:endParaRPr lang="pl-PL" dirty="0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xmlns="" id="{4921DA45-0BAC-4E93-9E99-B8C4DF19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xmlns="" id="{B06CD62F-5AD5-406A-8797-32D398B2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4E2C11-B82D-4DE3-AC5A-854A4E08E9A9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>
            <a:extLst>
              <a:ext uri="{FF2B5EF4-FFF2-40B4-BE49-F238E27FC236}">
                <a16:creationId xmlns:a16="http://schemas.microsoft.com/office/drawing/2014/main" xmlns="" id="{8E01DC52-9499-4C63-A876-0379B3BE7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3C663-3D66-4ECE-8CB6-6EAF1B3F5B82}" type="datetimeFigureOut">
              <a:rPr lang="pl-PL"/>
              <a:pPr>
                <a:defRPr/>
              </a:pPr>
              <a:t>2021-05-20</a:t>
            </a:fld>
            <a:endParaRPr lang="pl-PL" dirty="0"/>
          </a:p>
        </p:txBody>
      </p:sp>
      <p:sp>
        <p:nvSpPr>
          <p:cNvPr id="4" name="Symbol zastępczy stopki 4">
            <a:extLst>
              <a:ext uri="{FF2B5EF4-FFF2-40B4-BE49-F238E27FC236}">
                <a16:creationId xmlns:a16="http://schemas.microsoft.com/office/drawing/2014/main" xmlns="" id="{4921DA45-0BAC-4E93-9E99-B8C4DF19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xmlns="" id="{B06CD62F-5AD5-406A-8797-32D398B2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DA4AE4-ECA6-4901-A894-C674BAAC74B5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>
            <a:extLst>
              <a:ext uri="{FF2B5EF4-FFF2-40B4-BE49-F238E27FC236}">
                <a16:creationId xmlns:a16="http://schemas.microsoft.com/office/drawing/2014/main" xmlns="" id="{8E01DC52-9499-4C63-A876-0379B3BE7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C63F7-C619-4952-9E82-5E3B2D6C737F}" type="datetimeFigureOut">
              <a:rPr lang="pl-PL"/>
              <a:pPr>
                <a:defRPr/>
              </a:pPr>
              <a:t>2021-05-20</a:t>
            </a:fld>
            <a:endParaRPr lang="pl-PL" dirty="0"/>
          </a:p>
        </p:txBody>
      </p:sp>
      <p:sp>
        <p:nvSpPr>
          <p:cNvPr id="3" name="Symbol zastępczy stopki 4">
            <a:extLst>
              <a:ext uri="{FF2B5EF4-FFF2-40B4-BE49-F238E27FC236}">
                <a16:creationId xmlns:a16="http://schemas.microsoft.com/office/drawing/2014/main" xmlns="" id="{4921DA45-0BAC-4E93-9E99-B8C4DF19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xmlns="" id="{B06CD62F-5AD5-406A-8797-32D398B2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62839-4CE2-48A4-B05A-C567A0710F05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xmlns="" id="{8E01DC52-9499-4C63-A876-0379B3BE7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355F6-7B05-479A-9AE0-A8E7E6EF8952}" type="datetimeFigureOut">
              <a:rPr lang="pl-PL"/>
              <a:pPr>
                <a:defRPr/>
              </a:pPr>
              <a:t>2021-05-20</a:t>
            </a:fld>
            <a:endParaRPr lang="pl-PL" dirty="0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xmlns="" id="{4921DA45-0BAC-4E93-9E99-B8C4DF19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xmlns="" id="{B06CD62F-5AD5-406A-8797-32D398B2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A140F-F508-4629-95C1-0347BC003530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xmlns="" id="{8E01DC52-9499-4C63-A876-0379B3BE7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6B81B-E043-4636-BC3A-2C7AC652892E}" type="datetimeFigureOut">
              <a:rPr lang="pl-PL"/>
              <a:pPr>
                <a:defRPr/>
              </a:pPr>
              <a:t>2021-05-20</a:t>
            </a:fld>
            <a:endParaRPr lang="pl-PL" dirty="0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xmlns="" id="{4921DA45-0BAC-4E93-9E99-B8C4DF19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xmlns="" id="{B06CD62F-5AD5-406A-8797-32D398B2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7DED7A-ACE8-4553-AB47-870E17F15A71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E01DC52-9499-4C63-A876-0379B3BE7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EB08D-D864-4127-80E8-FA40B5C4B33D}" type="datetimeFigureOut">
              <a:rPr lang="pl-PL"/>
              <a:pPr>
                <a:defRPr/>
              </a:pPr>
              <a:t>2021-05-20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921DA45-0BAC-4E93-9E99-B8C4DF19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B06CD62F-5AD5-406A-8797-32D398B2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1FDEDA-F4EF-472C-ADC8-2D8BB4740939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E01DC52-9499-4C63-A876-0379B3BE7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5D9CD-E9D2-461E-AA5E-A5467406A93D}" type="datetimeFigureOut">
              <a:rPr lang="pl-PL"/>
              <a:pPr>
                <a:defRPr/>
              </a:pPr>
              <a:t>2021-05-20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921DA45-0BAC-4E93-9E99-B8C4DF19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B06CD62F-5AD5-406A-8797-32D398B2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1CFDD2-901C-4F03-AC8E-6D956CAB9159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E01DC52-9499-4C63-A876-0379B3BE71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2848E0C-1C65-4D78-8DC9-243B7574357E}" type="datetimeFigureOut">
              <a:rPr lang="pl-PL"/>
              <a:pPr>
                <a:defRPr/>
              </a:pPr>
              <a:t>2021-05-20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921DA45-0BAC-4E93-9E99-B8C4DF19EB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B06CD62F-5AD5-406A-8797-32D398B26F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F6AB3C4E-DD05-42BC-920F-0C104C8C6EA0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5" Type="http://schemas.openxmlformats.org/officeDocument/2006/relationships/image" Target="../media/image26.emf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4">
            <a:extLst>
              <a:ext uri="{FF2B5EF4-FFF2-40B4-BE49-F238E27FC236}">
                <a16:creationId xmlns:a16="http://schemas.microsoft.com/office/drawing/2014/main" xmlns="" id="{7F7C119D-8721-4425-89DE-52BAD433DF90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3075" name="Symbol zastępczy zawartości 4">
            <a:extLst>
              <a:ext uri="{FF2B5EF4-FFF2-40B4-BE49-F238E27FC236}">
                <a16:creationId xmlns:a16="http://schemas.microsoft.com/office/drawing/2014/main" xmlns="" id="{FDAD6900-EE94-4581-BA26-E8EC24B4A53D}"/>
              </a:ext>
            </a:extLst>
          </p:cNvPr>
          <p:cNvSpPr txBox="1">
            <a:spLocks/>
          </p:cNvSpPr>
          <p:nvPr/>
        </p:nvSpPr>
        <p:spPr bwMode="auto">
          <a:xfrm>
            <a:off x="476250" y="4160838"/>
            <a:ext cx="82296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r>
              <a:rPr lang="pl-PL" altLang="pl-PL" sz="4000" dirty="0">
                <a:solidFill>
                  <a:schemeClr val="accent5">
                    <a:lumMod val="75000"/>
                  </a:schemeClr>
                </a:solidFill>
              </a:rPr>
              <a:t>ELEVEO</a:t>
            </a:r>
          </a:p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r>
              <a:rPr lang="pl-PL" altLang="pl-PL" sz="4000" dirty="0">
                <a:solidFill>
                  <a:schemeClr val="accent5">
                    <a:lumMod val="75000"/>
                  </a:schemeClr>
                </a:solidFill>
              </a:rPr>
              <a:t>AXELERO REHA</a:t>
            </a:r>
            <a:endParaRPr lang="pl-PL" altLang="pl-PL" sz="4000" dirty="0"/>
          </a:p>
        </p:txBody>
      </p:sp>
      <p:sp>
        <p:nvSpPr>
          <p:cNvPr id="8" name="Tytuł 3">
            <a:extLst>
              <a:ext uri="{FF2B5EF4-FFF2-40B4-BE49-F238E27FC236}">
                <a16:creationId xmlns:a16="http://schemas.microsoft.com/office/drawing/2014/main" xmlns="" id="{C0BCEF94-9CCD-4920-99F9-833B8A8CF9A4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1052513"/>
            <a:ext cx="5326063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4">
            <a:extLst>
              <a:ext uri="{FF2B5EF4-FFF2-40B4-BE49-F238E27FC236}">
                <a16:creationId xmlns:a16="http://schemas.microsoft.com/office/drawing/2014/main" xmlns="" id="{B8FA0B77-2359-4F18-80A5-89F318BB83BA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4099" name="Symbol zastępczy zawartości 4">
            <a:extLst>
              <a:ext uri="{FF2B5EF4-FFF2-40B4-BE49-F238E27FC236}">
                <a16:creationId xmlns:a16="http://schemas.microsoft.com/office/drawing/2014/main" xmlns="" id="{B3414D3C-2BE5-4236-8755-C735D4968FF3}"/>
              </a:ext>
            </a:extLst>
          </p:cNvPr>
          <p:cNvSpPr txBox="1">
            <a:spLocks/>
          </p:cNvSpPr>
          <p:nvPr/>
        </p:nvSpPr>
        <p:spPr bwMode="auto">
          <a:xfrm>
            <a:off x="6065838" y="1033463"/>
            <a:ext cx="27178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pl-PL" altLang="pl-PL" sz="3600" dirty="0">
                <a:solidFill>
                  <a:schemeClr val="accent5">
                    <a:lumMod val="75000"/>
                  </a:schemeClr>
                </a:solidFill>
              </a:rPr>
              <a:t>ELEVEO</a:t>
            </a:r>
          </a:p>
        </p:txBody>
      </p:sp>
      <p:sp>
        <p:nvSpPr>
          <p:cNvPr id="8" name="Tytuł 3">
            <a:extLst>
              <a:ext uri="{FF2B5EF4-FFF2-40B4-BE49-F238E27FC236}">
                <a16:creationId xmlns:a16="http://schemas.microsoft.com/office/drawing/2014/main" xmlns="" id="{007E2DD0-C521-4818-9534-843376CE357B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pic>
        <p:nvPicPr>
          <p:cNvPr id="4101" name="Obraz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201738"/>
            <a:ext cx="511333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ymbol zastępczy zawartości 4">
            <a:extLst>
              <a:ext uri="{FF2B5EF4-FFF2-40B4-BE49-F238E27FC236}">
                <a16:creationId xmlns:a16="http://schemas.microsoft.com/office/drawing/2014/main" xmlns="" id="{4E0A97BB-264A-4F6E-8D40-10F58CFE9D3C}"/>
              </a:ext>
            </a:extLst>
          </p:cNvPr>
          <p:cNvSpPr txBox="1">
            <a:spLocks/>
          </p:cNvSpPr>
          <p:nvPr/>
        </p:nvSpPr>
        <p:spPr bwMode="auto">
          <a:xfrm>
            <a:off x="6065838" y="1862138"/>
            <a:ext cx="27178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pl-PL" altLang="pl-PL" sz="2800" dirty="0">
                <a:solidFill>
                  <a:schemeClr val="accent5">
                    <a:lumMod val="75000"/>
                  </a:schemeClr>
                </a:solidFill>
              </a:rPr>
              <a:t>Systems for </a:t>
            </a:r>
            <a:r>
              <a:rPr lang="pl-PL" altLang="pl-PL" sz="2800" dirty="0" err="1">
                <a:solidFill>
                  <a:schemeClr val="accent5">
                    <a:lumMod val="75000"/>
                  </a:schemeClr>
                </a:solidFill>
              </a:rPr>
              <a:t>dynamic</a:t>
            </a:r>
            <a:r>
              <a:rPr lang="pl-PL" altLang="pl-PL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l-PL" altLang="pl-PL" sz="2800" dirty="0" err="1">
                <a:solidFill>
                  <a:schemeClr val="accent5">
                    <a:lumMod val="75000"/>
                  </a:schemeClr>
                </a:solidFill>
              </a:rPr>
              <a:t>unloading</a:t>
            </a:r>
            <a:endParaRPr lang="pl-PL" altLang="pl-PL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12DE2507-958C-4E55-A3F4-196ACF5DA2B6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4">
            <a:extLst>
              <a:ext uri="{FF2B5EF4-FFF2-40B4-BE49-F238E27FC236}">
                <a16:creationId xmlns:a16="http://schemas.microsoft.com/office/drawing/2014/main" xmlns="" id="{BEFB92B8-371F-447F-AF67-1235FBA76B85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6" name="Tytuł 3">
            <a:extLst>
              <a:ext uri="{FF2B5EF4-FFF2-40B4-BE49-F238E27FC236}">
                <a16:creationId xmlns:a16="http://schemas.microsoft.com/office/drawing/2014/main" xmlns="" id="{6054948C-6F4B-4D07-A206-9F4E82F22966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1AD819F8-67F6-4A44-A844-BDE966B54114}"/>
              </a:ext>
            </a:extLst>
          </p:cNvPr>
          <p:cNvSpPr txBox="1">
            <a:spLocks/>
          </p:cNvSpPr>
          <p:nvPr/>
        </p:nvSpPr>
        <p:spPr>
          <a:xfrm>
            <a:off x="428625" y="1000125"/>
            <a:ext cx="8286750" cy="4300538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900" dirty="0">
                <a:solidFill>
                  <a:srgbClr val="026B84"/>
                </a:solidFill>
                <a:latin typeface="+mn-lt"/>
              </a:rPr>
              <a:t>ELEVEO </a:t>
            </a:r>
            <a:r>
              <a:rPr lang="pl-PL" sz="3900" dirty="0" err="1">
                <a:solidFill>
                  <a:srgbClr val="026B84"/>
                </a:solidFill>
                <a:latin typeface="+mn-lt"/>
              </a:rPr>
              <a:t>is</a:t>
            </a:r>
            <a:r>
              <a:rPr lang="pl-PL" sz="3900" dirty="0">
                <a:solidFill>
                  <a:srgbClr val="026B84"/>
                </a:solidFill>
                <a:latin typeface="+mn-lt"/>
              </a:rPr>
              <a:t> a </a:t>
            </a:r>
            <a:r>
              <a:rPr lang="pl-PL" sz="3900" dirty="0" err="1">
                <a:solidFill>
                  <a:srgbClr val="026B84"/>
                </a:solidFill>
                <a:latin typeface="+mn-lt"/>
              </a:rPr>
              <a:t>device</a:t>
            </a:r>
            <a:r>
              <a:rPr lang="pl-PL" sz="3900" dirty="0">
                <a:solidFill>
                  <a:srgbClr val="026B84"/>
                </a:solidFill>
                <a:latin typeface="+mn-lt"/>
              </a:rPr>
              <a:t> for </a:t>
            </a:r>
            <a:r>
              <a:rPr lang="pl-PL" sz="3900" dirty="0" err="1">
                <a:solidFill>
                  <a:srgbClr val="026B84"/>
                </a:solidFill>
                <a:latin typeface="+mn-lt"/>
              </a:rPr>
              <a:t>simultaneous</a:t>
            </a:r>
            <a:r>
              <a:rPr lang="pl-PL" sz="3900" dirty="0">
                <a:solidFill>
                  <a:srgbClr val="026B84"/>
                </a:solidFill>
                <a:latin typeface="+mn-lt"/>
              </a:rPr>
              <a:t> </a:t>
            </a:r>
            <a:r>
              <a:rPr lang="pl-PL" sz="3900" dirty="0" err="1">
                <a:solidFill>
                  <a:srgbClr val="026B84"/>
                </a:solidFill>
                <a:latin typeface="+mn-lt"/>
              </a:rPr>
              <a:t>training</a:t>
            </a:r>
            <a:r>
              <a:rPr lang="pl-PL" sz="3900" dirty="0">
                <a:solidFill>
                  <a:srgbClr val="026B84"/>
                </a:solidFill>
                <a:latin typeface="+mn-lt"/>
              </a:rPr>
              <a:t> of:</a:t>
            </a: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unloading</a:t>
            </a: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posture</a:t>
            </a: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balance</a:t>
            </a: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(on a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treadmill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or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firm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surfaces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)</a:t>
            </a:r>
          </a:p>
        </p:txBody>
      </p:sp>
      <p:sp>
        <p:nvSpPr>
          <p:cNvPr id="8" name="Tytuł 3">
            <a:extLst>
              <a:ext uri="{FF2B5EF4-FFF2-40B4-BE49-F238E27FC236}">
                <a16:creationId xmlns:a16="http://schemas.microsoft.com/office/drawing/2014/main" xmlns="" id="{E8CFBE28-A880-4013-856C-34FAEA74559B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126" name="Obraz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6775" y="2349500"/>
            <a:ext cx="2986088" cy="382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035050"/>
            <a:ext cx="4392613" cy="507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ymbol zastępczy zawartości 4">
            <a:extLst>
              <a:ext uri="{FF2B5EF4-FFF2-40B4-BE49-F238E27FC236}">
                <a16:creationId xmlns:a16="http://schemas.microsoft.com/office/drawing/2014/main" xmlns="" id="{AA9FA6EF-C2C2-4A74-AF23-C959B898A7D5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6" name="Tytuł 3">
            <a:extLst>
              <a:ext uri="{FF2B5EF4-FFF2-40B4-BE49-F238E27FC236}">
                <a16:creationId xmlns:a16="http://schemas.microsoft.com/office/drawing/2014/main" xmlns="" id="{0E95C54B-F58A-4F87-8EEA-D02D69536D10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A312AC37-15AB-4FFE-9AFD-346635208962}"/>
              </a:ext>
            </a:extLst>
          </p:cNvPr>
          <p:cNvSpPr txBox="1">
            <a:spLocks/>
          </p:cNvSpPr>
          <p:nvPr/>
        </p:nvSpPr>
        <p:spPr>
          <a:xfrm>
            <a:off x="442913" y="1052513"/>
            <a:ext cx="4470400" cy="49688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stability</a:t>
            </a:r>
            <a:endParaRPr lang="pl-PL" sz="2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</a:t>
            </a:r>
            <a:r>
              <a:rPr lang="en-US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eliability</a:t>
            </a:r>
            <a:endParaRPr lang="pl-PL" sz="2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wireless</a:t>
            </a:r>
            <a:endParaRPr lang="pl-PL" sz="2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long</a:t>
            </a: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lasting</a:t>
            </a: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work</a:t>
            </a: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of</a:t>
            </a:r>
            <a:b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weighing</a:t>
            </a: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module </a:t>
            </a:r>
            <a:b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(on one </a:t>
            </a: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charge</a:t>
            </a: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session</a:t>
            </a: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) </a:t>
            </a:r>
            <a:b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- max. 8 </a:t>
            </a: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months</a:t>
            </a:r>
            <a:endParaRPr lang="pl-PL" sz="2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ease</a:t>
            </a: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of </a:t>
            </a: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use</a:t>
            </a:r>
            <a:endParaRPr lang="pl-PL" sz="2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intuitive</a:t>
            </a: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switching</a:t>
            </a: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on</a:t>
            </a:r>
            <a:b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(automatic, </a:t>
            </a: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after</a:t>
            </a: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detecting</a:t>
            </a: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b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the </a:t>
            </a:r>
            <a:r>
              <a:rPr lang="pl-PL" sz="2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load</a:t>
            </a:r>
            <a:r>
              <a:rPr lang="pl-PL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)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2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9" name="Tytuł 3">
            <a:extLst>
              <a:ext uri="{FF2B5EF4-FFF2-40B4-BE49-F238E27FC236}">
                <a16:creationId xmlns:a16="http://schemas.microsoft.com/office/drawing/2014/main" xmlns="" id="{6A605498-FED3-40C3-BB44-1F8558C2A66A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4">
            <a:extLst>
              <a:ext uri="{FF2B5EF4-FFF2-40B4-BE49-F238E27FC236}">
                <a16:creationId xmlns:a16="http://schemas.microsoft.com/office/drawing/2014/main" xmlns="" id="{6097FBE9-C47F-4312-A445-3D74E3131B4D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6" name="Tytuł 3">
            <a:extLst>
              <a:ext uri="{FF2B5EF4-FFF2-40B4-BE49-F238E27FC236}">
                <a16:creationId xmlns:a16="http://schemas.microsoft.com/office/drawing/2014/main" xmlns="" id="{0F0FB5E6-EA8B-49E8-93C4-18CF013B9D20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3FE53E13-6938-4214-B489-8128887B40F0}"/>
              </a:ext>
            </a:extLst>
          </p:cNvPr>
          <p:cNvSpPr txBox="1">
            <a:spLocks/>
          </p:cNvSpPr>
          <p:nvPr/>
        </p:nvSpPr>
        <p:spPr>
          <a:xfrm>
            <a:off x="428625" y="1000125"/>
            <a:ext cx="8286750" cy="4949825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900" dirty="0">
                <a:solidFill>
                  <a:srgbClr val="026B84"/>
                </a:solidFill>
                <a:latin typeface="+mn-lt"/>
              </a:rPr>
              <a:t>ELEVEO</a:t>
            </a:r>
            <a:r>
              <a:rPr lang="pl-PL" sz="3400" b="0" dirty="0">
                <a:solidFill>
                  <a:srgbClr val="026B84"/>
                </a:solidFill>
                <a:latin typeface="+mn-lt"/>
              </a:rPr>
              <a:t/>
            </a:r>
            <a:br>
              <a:rPr lang="pl-PL" sz="3400" b="0" dirty="0">
                <a:solidFill>
                  <a:srgbClr val="026B84"/>
                </a:solidFill>
                <a:latin typeface="+mn-lt"/>
              </a:rPr>
            </a:br>
            <a:endParaRPr lang="pl-PL" sz="8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used in</a:t>
            </a:r>
            <a:r>
              <a:rPr lang="pl-PL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</a:t>
            </a:r>
          </a:p>
          <a:p>
            <a:pPr marL="914400" lvl="1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rehabilitation </a:t>
            </a:r>
            <a:endParaRPr lang="pl-PL" sz="32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914400" lvl="1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gait </a:t>
            </a:r>
            <a:r>
              <a:rPr lang="pl-PL" sz="32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reeducation</a:t>
            </a:r>
            <a:endParaRPr lang="pl-PL" sz="32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used for</a:t>
            </a:r>
            <a:r>
              <a:rPr lang="pl-PL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</a:t>
            </a:r>
          </a:p>
          <a:p>
            <a:pPr marL="914400" lvl="1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therapeutic </a:t>
            </a:r>
            <a:r>
              <a:rPr lang="pl-PL" sz="32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purposes</a:t>
            </a:r>
            <a:endParaRPr lang="pl-PL" sz="32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914400" lvl="1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</a:t>
            </a:r>
            <a:r>
              <a:rPr lang="en-US" sz="32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iagnostic</a:t>
            </a:r>
            <a:r>
              <a:rPr lang="pl-PL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purposes (training balance and gait)</a:t>
            </a:r>
            <a:endParaRPr lang="pl-PL" sz="32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ideal for working with</a:t>
            </a:r>
            <a:r>
              <a:rPr lang="pl-PL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</a:t>
            </a:r>
          </a:p>
          <a:p>
            <a:pPr marL="914400" lvl="1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neurological </a:t>
            </a:r>
            <a:r>
              <a:rPr lang="pl-PL" sz="32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patients</a:t>
            </a:r>
            <a:endParaRPr lang="pl-PL" sz="32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914400" lvl="1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orthopedic patient</a:t>
            </a:r>
            <a:r>
              <a:rPr lang="pl-PL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</a:t>
            </a:r>
          </a:p>
          <a:p>
            <a:pPr marL="914400" lvl="1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for</a:t>
            </a:r>
            <a:r>
              <a:rPr lang="en-US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adults and children</a:t>
            </a:r>
            <a:endParaRPr lang="pl-PL" sz="32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9" name="Tytuł 3">
            <a:extLst>
              <a:ext uri="{FF2B5EF4-FFF2-40B4-BE49-F238E27FC236}">
                <a16:creationId xmlns:a16="http://schemas.microsoft.com/office/drawing/2014/main" xmlns="" id="{2AA5B064-1536-4621-8397-F95054B3F959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4">
            <a:extLst>
              <a:ext uri="{FF2B5EF4-FFF2-40B4-BE49-F238E27FC236}">
                <a16:creationId xmlns:a16="http://schemas.microsoft.com/office/drawing/2014/main" xmlns="" id="{1D70FFB8-F912-4D7F-806B-E25A6088597A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6" name="Tytuł 3">
            <a:extLst>
              <a:ext uri="{FF2B5EF4-FFF2-40B4-BE49-F238E27FC236}">
                <a16:creationId xmlns:a16="http://schemas.microsoft.com/office/drawing/2014/main" xmlns="" id="{C934544A-F2F2-46C3-BDDC-55B81C5B2BF3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7F177BD4-A10E-4CF7-96AC-143D37AAB36D}"/>
              </a:ext>
            </a:extLst>
          </p:cNvPr>
          <p:cNvSpPr txBox="1">
            <a:spLocks/>
          </p:cNvSpPr>
          <p:nvPr/>
        </p:nvSpPr>
        <p:spPr>
          <a:xfrm>
            <a:off x="428625" y="1000125"/>
            <a:ext cx="1911350" cy="62865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900" dirty="0">
                <a:solidFill>
                  <a:srgbClr val="026B84"/>
                </a:solidFill>
                <a:latin typeface="+mn-lt"/>
              </a:rPr>
              <a:t>ELEVEO</a:t>
            </a:r>
            <a:r>
              <a:rPr lang="pl-PL" sz="1600" b="0" dirty="0">
                <a:solidFill>
                  <a:srgbClr val="026B84"/>
                </a:solidFill>
                <a:latin typeface="+mn-lt"/>
              </a:rPr>
              <a:t> </a:t>
            </a:r>
            <a:r>
              <a:rPr lang="pl-PL" sz="3400" b="0" dirty="0">
                <a:solidFill>
                  <a:srgbClr val="026B84"/>
                </a:solidFill>
                <a:latin typeface="+mn-lt"/>
              </a:rPr>
              <a:t> </a:t>
            </a: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11269" name="Obraz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046288"/>
            <a:ext cx="2986087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ytuł 3">
            <a:extLst>
              <a:ext uri="{FF2B5EF4-FFF2-40B4-BE49-F238E27FC236}">
                <a16:creationId xmlns:a16="http://schemas.microsoft.com/office/drawing/2014/main" xmlns="" id="{59604951-85EF-4FD4-AD30-4001E58CA030}"/>
              </a:ext>
            </a:extLst>
          </p:cNvPr>
          <p:cNvSpPr txBox="1">
            <a:spLocks/>
          </p:cNvSpPr>
          <p:nvPr/>
        </p:nvSpPr>
        <p:spPr>
          <a:xfrm>
            <a:off x="3240088" y="3633788"/>
            <a:ext cx="576262" cy="647700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0" dirty="0">
                <a:solidFill>
                  <a:srgbClr val="026B84"/>
                </a:solidFill>
                <a:latin typeface="+mn-lt"/>
              </a:rPr>
              <a:t>+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11271" name="Obraz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8400" y="1990725"/>
            <a:ext cx="1909763" cy="389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ytuł 3">
            <a:extLst>
              <a:ext uri="{FF2B5EF4-FFF2-40B4-BE49-F238E27FC236}">
                <a16:creationId xmlns:a16="http://schemas.microsoft.com/office/drawing/2014/main" xmlns="" id="{DA875A2F-D610-4B3D-B7E4-C8C08D0CD958}"/>
              </a:ext>
            </a:extLst>
          </p:cNvPr>
          <p:cNvSpPr txBox="1">
            <a:spLocks/>
          </p:cNvSpPr>
          <p:nvPr/>
        </p:nvSpPr>
        <p:spPr>
          <a:xfrm>
            <a:off x="5772150" y="3613150"/>
            <a:ext cx="576263" cy="647700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0" dirty="0">
                <a:solidFill>
                  <a:srgbClr val="026B84"/>
                </a:solidFill>
                <a:latin typeface="+mn-lt"/>
              </a:rPr>
              <a:t>=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11273" name="Obraz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9825" y="1990725"/>
            <a:ext cx="2638425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ytuł 3">
            <a:extLst>
              <a:ext uri="{FF2B5EF4-FFF2-40B4-BE49-F238E27FC236}">
                <a16:creationId xmlns:a16="http://schemas.microsoft.com/office/drawing/2014/main" xmlns="" id="{272E3E8E-7E52-405C-B9E2-23C927905E58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4">
            <a:extLst>
              <a:ext uri="{FF2B5EF4-FFF2-40B4-BE49-F238E27FC236}">
                <a16:creationId xmlns:a16="http://schemas.microsoft.com/office/drawing/2014/main" xmlns="" id="{59E1C2E5-00A8-4174-BB6F-8933D566DC28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6" name="Tytuł 3">
            <a:extLst>
              <a:ext uri="{FF2B5EF4-FFF2-40B4-BE49-F238E27FC236}">
                <a16:creationId xmlns:a16="http://schemas.microsoft.com/office/drawing/2014/main" xmlns="" id="{A201A324-9638-41D9-BDB4-9EE6CF9DCCB1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81825289-3E41-44B6-9429-6F3A33819BC2}"/>
              </a:ext>
            </a:extLst>
          </p:cNvPr>
          <p:cNvSpPr txBox="1">
            <a:spLocks/>
          </p:cNvSpPr>
          <p:nvPr/>
        </p:nvSpPr>
        <p:spPr>
          <a:xfrm>
            <a:off x="428625" y="1000125"/>
            <a:ext cx="8286750" cy="4300538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900" dirty="0">
                <a:solidFill>
                  <a:srgbClr val="026B84"/>
                </a:solidFill>
                <a:latin typeface="+mn-lt"/>
              </a:rPr>
              <a:t>ELEVEO:</a:t>
            </a:r>
            <a:r>
              <a:rPr lang="pl-PL" sz="3400" b="0" dirty="0">
                <a:solidFill>
                  <a:srgbClr val="026B84"/>
                </a:solidFill>
                <a:latin typeface="+mn-lt"/>
              </a:rPr>
              <a:t> </a:t>
            </a:r>
            <a:br>
              <a:rPr lang="pl-PL" sz="3400" b="0" dirty="0">
                <a:solidFill>
                  <a:srgbClr val="026B84"/>
                </a:solidFill>
                <a:latin typeface="+mn-lt"/>
              </a:rPr>
            </a:br>
            <a:endParaRPr lang="pl-PL" sz="8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xmlns="" id="{552F5D76-A819-43A9-8920-1C6935E577ED}"/>
              </a:ext>
            </a:extLst>
          </p:cNvPr>
          <p:cNvCxnSpPr/>
          <p:nvPr/>
        </p:nvCxnSpPr>
        <p:spPr>
          <a:xfrm>
            <a:off x="2927350" y="1484313"/>
            <a:ext cx="1588" cy="38163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8" name="Prostokąt 10"/>
          <p:cNvSpPr>
            <a:spLocks noChangeArrowheads="1"/>
          </p:cNvSpPr>
          <p:nvPr/>
        </p:nvSpPr>
        <p:spPr bwMode="auto">
          <a:xfrm>
            <a:off x="782638" y="2924175"/>
            <a:ext cx="15573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altLang="pl-PL" b="0"/>
              <a:t>Height:</a:t>
            </a:r>
          </a:p>
          <a:p>
            <a:r>
              <a:rPr lang="pl-PL" altLang="pl-PL" b="0"/>
              <a:t>max. 234 cm</a:t>
            </a:r>
          </a:p>
          <a:p>
            <a:r>
              <a:rPr lang="pl-PL" altLang="pl-PL" b="0"/>
              <a:t>min. 164 cm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xmlns="" id="{FAA9708D-F726-4FFA-850B-A1A9AF92C8B4}"/>
              </a:ext>
            </a:extLst>
          </p:cNvPr>
          <p:cNvCxnSpPr/>
          <p:nvPr/>
        </p:nvCxnSpPr>
        <p:spPr>
          <a:xfrm>
            <a:off x="3348038" y="5661025"/>
            <a:ext cx="244792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0" name="Prostokąt 13"/>
          <p:cNvSpPr>
            <a:spLocks noChangeArrowheads="1"/>
          </p:cNvSpPr>
          <p:nvPr/>
        </p:nvSpPr>
        <p:spPr bwMode="auto">
          <a:xfrm>
            <a:off x="3325813" y="5792788"/>
            <a:ext cx="16843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altLang="pl-PL" b="0"/>
              <a:t>Depth: 135 cm</a:t>
            </a:r>
          </a:p>
        </p:txBody>
      </p:sp>
      <p:pic>
        <p:nvPicPr>
          <p:cNvPr id="13321" name="Obraz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1513" y="1452563"/>
            <a:ext cx="2640012" cy="415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xmlns="" id="{71641A08-A2EE-41C7-B1FD-2C91801F8B8A}"/>
              </a:ext>
            </a:extLst>
          </p:cNvPr>
          <p:cNvCxnSpPr/>
          <p:nvPr/>
        </p:nvCxnSpPr>
        <p:spPr>
          <a:xfrm>
            <a:off x="6084888" y="4581525"/>
            <a:ext cx="0" cy="79216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3" name="Prostokąt 22"/>
          <p:cNvSpPr>
            <a:spLocks noChangeArrowheads="1"/>
          </p:cNvSpPr>
          <p:nvPr/>
        </p:nvSpPr>
        <p:spPr bwMode="auto">
          <a:xfrm>
            <a:off x="6299200" y="4983163"/>
            <a:ext cx="2492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altLang="pl-PL" b="0"/>
              <a:t>Width: 88 cm or 97 cm</a:t>
            </a:r>
          </a:p>
        </p:txBody>
      </p:sp>
      <p:sp>
        <p:nvSpPr>
          <p:cNvPr id="25" name="Strzałka w prawo 24">
            <a:extLst>
              <a:ext uri="{FF2B5EF4-FFF2-40B4-BE49-F238E27FC236}">
                <a16:creationId xmlns:a16="http://schemas.microsoft.com/office/drawing/2014/main" xmlns="" id="{1AF430BE-CD1E-451B-8A7C-8547892AC9C2}"/>
              </a:ext>
            </a:extLst>
          </p:cNvPr>
          <p:cNvSpPr/>
          <p:nvPr/>
        </p:nvSpPr>
        <p:spPr>
          <a:xfrm flipH="1">
            <a:off x="6011863" y="3362325"/>
            <a:ext cx="647700" cy="485775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b="0" dirty="0"/>
          </a:p>
        </p:txBody>
      </p:sp>
      <p:pic>
        <p:nvPicPr>
          <p:cNvPr id="13325" name="Obraz 2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39075" y="2030413"/>
            <a:ext cx="1347788" cy="134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6" name="Prostokąt 26"/>
          <p:cNvSpPr>
            <a:spLocks noChangeArrowheads="1"/>
          </p:cNvSpPr>
          <p:nvPr/>
        </p:nvSpPr>
        <p:spPr bwMode="auto">
          <a:xfrm>
            <a:off x="6659563" y="2290763"/>
            <a:ext cx="1519237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altLang="pl-PL" b="0"/>
              <a:t>Patient:</a:t>
            </a:r>
          </a:p>
          <a:p>
            <a:endParaRPr lang="pl-PL" altLang="pl-PL" b="0"/>
          </a:p>
          <a:p>
            <a:r>
              <a:rPr lang="pl-PL" altLang="pl-PL" b="0"/>
              <a:t>max. 160 kg</a:t>
            </a:r>
          </a:p>
          <a:p>
            <a:endParaRPr lang="pl-PL" altLang="pl-PL" b="0"/>
          </a:p>
          <a:p>
            <a:endParaRPr lang="pl-PL" altLang="pl-PL" b="0"/>
          </a:p>
          <a:p>
            <a:endParaRPr lang="pl-PL" altLang="pl-PL" b="0"/>
          </a:p>
          <a:p>
            <a:r>
              <a:rPr lang="pl-PL" altLang="pl-PL" b="0"/>
              <a:t>up to 210 cm</a:t>
            </a:r>
            <a:endParaRPr lang="pl-PL" altLang="pl-PL"/>
          </a:p>
        </p:txBody>
      </p:sp>
      <p:pic>
        <p:nvPicPr>
          <p:cNvPr id="13327" name="Obraz 3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07363" y="3252788"/>
            <a:ext cx="960437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ytuł 3">
            <a:extLst>
              <a:ext uri="{FF2B5EF4-FFF2-40B4-BE49-F238E27FC236}">
                <a16:creationId xmlns:a16="http://schemas.microsoft.com/office/drawing/2014/main" xmlns="" id="{BEC81015-822A-4942-857A-BD136569DA85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4">
            <a:extLst>
              <a:ext uri="{FF2B5EF4-FFF2-40B4-BE49-F238E27FC236}">
                <a16:creationId xmlns:a16="http://schemas.microsoft.com/office/drawing/2014/main" xmlns="" id="{3C777128-40BF-493C-A0C3-E7AD630286CC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6" name="Tytuł 3">
            <a:extLst>
              <a:ext uri="{FF2B5EF4-FFF2-40B4-BE49-F238E27FC236}">
                <a16:creationId xmlns:a16="http://schemas.microsoft.com/office/drawing/2014/main" xmlns="" id="{E6CEB48B-7E92-4C5D-BAC8-7CC7E174408A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7B946E51-B51A-4735-B296-17314C2B4752}"/>
              </a:ext>
            </a:extLst>
          </p:cNvPr>
          <p:cNvSpPr txBox="1">
            <a:spLocks/>
          </p:cNvSpPr>
          <p:nvPr/>
        </p:nvSpPr>
        <p:spPr>
          <a:xfrm>
            <a:off x="428625" y="1000125"/>
            <a:ext cx="8286750" cy="4300538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900" dirty="0">
                <a:solidFill>
                  <a:srgbClr val="026B84"/>
                </a:solidFill>
                <a:latin typeface="+mn-lt"/>
              </a:rPr>
              <a:t>ELEVEO</a:t>
            </a:r>
            <a:r>
              <a:rPr lang="pl-PL" sz="1600" b="0" dirty="0">
                <a:solidFill>
                  <a:srgbClr val="026B84"/>
                </a:solidFill>
                <a:latin typeface="+mn-lt"/>
              </a:rPr>
              <a:t>  </a:t>
            </a:r>
            <a:r>
              <a:rPr lang="pl-PL" sz="3400" b="0" dirty="0">
                <a:solidFill>
                  <a:srgbClr val="026B84"/>
                </a:solidFill>
                <a:latin typeface="+mn-lt"/>
              </a:rPr>
              <a:t>– </a:t>
            </a:r>
            <a:r>
              <a:rPr lang="en-US" sz="3400" b="0" dirty="0">
                <a:solidFill>
                  <a:srgbClr val="026B84"/>
                </a:solidFill>
                <a:latin typeface="+mn-lt"/>
              </a:rPr>
              <a:t>a dynamic partial weight bearing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b="0" dirty="0">
                <a:solidFill>
                  <a:srgbClr val="026B84"/>
                </a:solidFill>
                <a:latin typeface="+mn-lt"/>
              </a:rPr>
              <a:t>system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>
                <a:solidFill>
                  <a:srgbClr val="026B84"/>
                </a:solidFill>
                <a:latin typeface="+mn-lt"/>
              </a:rPr>
              <a:t> </a:t>
            </a:r>
            <a:br>
              <a:rPr lang="pl-PL" sz="3400" b="0" dirty="0">
                <a:solidFill>
                  <a:srgbClr val="026B84"/>
                </a:solidFill>
                <a:latin typeface="+mn-lt"/>
              </a:rPr>
            </a:br>
            <a:endParaRPr lang="pl-PL" sz="8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weight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bearing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arm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weighing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module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pulpit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15365" name="Obraz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475" y="3933825"/>
            <a:ext cx="5219700" cy="213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ytuł 3">
            <a:extLst>
              <a:ext uri="{FF2B5EF4-FFF2-40B4-BE49-F238E27FC236}">
                <a16:creationId xmlns:a16="http://schemas.microsoft.com/office/drawing/2014/main" xmlns="" id="{E3E30960-0051-4421-AF26-A3B90C82E5B6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4">
            <a:extLst>
              <a:ext uri="{FF2B5EF4-FFF2-40B4-BE49-F238E27FC236}">
                <a16:creationId xmlns:a16="http://schemas.microsoft.com/office/drawing/2014/main" xmlns="" id="{F473F3C1-D76A-4C0A-A1F7-78370C6B2E04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6" name="Tytuł 3">
            <a:extLst>
              <a:ext uri="{FF2B5EF4-FFF2-40B4-BE49-F238E27FC236}">
                <a16:creationId xmlns:a16="http://schemas.microsoft.com/office/drawing/2014/main" xmlns="" id="{046F1705-293C-453A-838A-97EDF7A3D411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293391B7-6AAE-4B0F-95EE-E707A460A132}"/>
              </a:ext>
            </a:extLst>
          </p:cNvPr>
          <p:cNvSpPr txBox="1">
            <a:spLocks/>
          </p:cNvSpPr>
          <p:nvPr/>
        </p:nvSpPr>
        <p:spPr>
          <a:xfrm>
            <a:off x="428625" y="1000125"/>
            <a:ext cx="8286750" cy="5165725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600" dirty="0">
                <a:solidFill>
                  <a:srgbClr val="026B84"/>
                </a:solidFill>
                <a:latin typeface="+mn-lt"/>
              </a:rPr>
              <a:t>ELEVEO</a:t>
            </a:r>
            <a:r>
              <a:rPr lang="pl-PL" sz="4600" b="0" dirty="0">
                <a:solidFill>
                  <a:srgbClr val="026B84"/>
                </a:solidFill>
                <a:latin typeface="+mn-lt"/>
              </a:rPr>
              <a:t>  – </a:t>
            </a:r>
            <a:r>
              <a:rPr lang="en-US" sz="4600" b="0" dirty="0">
                <a:solidFill>
                  <a:srgbClr val="026B84"/>
                </a:solidFill>
                <a:latin typeface="+mn-lt"/>
              </a:rPr>
              <a:t>a weight bearing arm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>
                <a:solidFill>
                  <a:srgbClr val="026B84"/>
                </a:solidFill>
                <a:latin typeface="+mn-lt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rgbClr val="026B84"/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dynamic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lifting/lowering:</a:t>
            </a:r>
            <a:b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range of 0-12,5 cm</a:t>
            </a: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adjusting dynamic</a:t>
            </a:r>
            <a:b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partial weight bearing 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„+” , „-”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locking dynamic partial 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weight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bearing  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„STOP”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>
                <a:solidFill>
                  <a:srgbClr val="026B84"/>
                </a:solidFill>
                <a:latin typeface="+mn-lt"/>
              </a:rPr>
              <a:t/>
            </a:r>
            <a:br>
              <a:rPr lang="pl-PL" sz="3400" b="0" dirty="0">
                <a:solidFill>
                  <a:srgbClr val="026B84"/>
                </a:solidFill>
                <a:latin typeface="+mn-lt"/>
              </a:rPr>
            </a:br>
            <a:endParaRPr lang="pl-PL" sz="2800" b="0" dirty="0">
              <a:latin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pl-PL" sz="2800" b="0" dirty="0"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8" name="Tytuł 3">
            <a:extLst>
              <a:ext uri="{FF2B5EF4-FFF2-40B4-BE49-F238E27FC236}">
                <a16:creationId xmlns:a16="http://schemas.microsoft.com/office/drawing/2014/main" xmlns="" id="{6D9E5EB8-7D65-4CF5-BD99-56AE28127C52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28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7414" name="Picture 2" descr="Rys"/>
          <p:cNvPicPr>
            <a:picLocks noChangeAspect="1" noChangeArrowheads="1"/>
          </p:cNvPicPr>
          <p:nvPr/>
        </p:nvPicPr>
        <p:blipFill>
          <a:blip r:embed="rId3"/>
          <a:srcRect l="17081" t="17291" r="10361" b="20941"/>
          <a:stretch>
            <a:fillRect/>
          </a:stretch>
        </p:blipFill>
        <p:spPr bwMode="auto">
          <a:xfrm>
            <a:off x="4778375" y="1557338"/>
            <a:ext cx="3814763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6" descr="Eleveo - do instrukcji (36) - odciążenie regulacja"/>
          <p:cNvPicPr>
            <a:picLocks noChangeAspect="1" noChangeArrowheads="1"/>
          </p:cNvPicPr>
          <p:nvPr/>
        </p:nvPicPr>
        <p:blipFill>
          <a:blip r:embed="rId4"/>
          <a:srcRect l="17731" t="2072"/>
          <a:stretch>
            <a:fillRect/>
          </a:stretch>
        </p:blipFill>
        <p:spPr bwMode="auto">
          <a:xfrm>
            <a:off x="4808538" y="4376738"/>
            <a:ext cx="18859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5" descr="Eleveo - do instrukcji (37) - odciążenie blokada"/>
          <p:cNvPicPr>
            <a:picLocks noChangeAspect="1" noChangeArrowheads="1"/>
          </p:cNvPicPr>
          <p:nvPr/>
        </p:nvPicPr>
        <p:blipFill>
          <a:blip r:embed="rId5"/>
          <a:srcRect l="13580" r="4500"/>
          <a:stretch>
            <a:fillRect/>
          </a:stretch>
        </p:blipFill>
        <p:spPr bwMode="auto">
          <a:xfrm>
            <a:off x="6762750" y="4376738"/>
            <a:ext cx="1839913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4">
            <a:extLst>
              <a:ext uri="{FF2B5EF4-FFF2-40B4-BE49-F238E27FC236}">
                <a16:creationId xmlns:a16="http://schemas.microsoft.com/office/drawing/2014/main" xmlns="" id="{D3411D28-AC63-4F60-964B-6B45359FA4CA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6" name="Tytuł 3">
            <a:extLst>
              <a:ext uri="{FF2B5EF4-FFF2-40B4-BE49-F238E27FC236}">
                <a16:creationId xmlns:a16="http://schemas.microsoft.com/office/drawing/2014/main" xmlns="" id="{F96B2DBD-27E5-4040-943A-23FC7CF11B74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  <a:endParaRPr lang="pl-PL" sz="2000" b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2CAE8235-D037-4455-8A09-8C797198821F}"/>
              </a:ext>
            </a:extLst>
          </p:cNvPr>
          <p:cNvSpPr txBox="1">
            <a:spLocks/>
          </p:cNvSpPr>
          <p:nvPr/>
        </p:nvSpPr>
        <p:spPr>
          <a:xfrm>
            <a:off x="428625" y="1000125"/>
            <a:ext cx="8286750" cy="5021263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900" dirty="0">
                <a:solidFill>
                  <a:srgbClr val="026B84"/>
                </a:solidFill>
                <a:latin typeface="+mn-lt"/>
              </a:rPr>
              <a:t>ELEVEO</a:t>
            </a:r>
            <a:r>
              <a:rPr lang="pl-PL" sz="3900" b="0" dirty="0">
                <a:solidFill>
                  <a:srgbClr val="026B84"/>
                </a:solidFill>
                <a:latin typeface="+mn-lt"/>
              </a:rPr>
              <a:t>  – </a:t>
            </a:r>
            <a:r>
              <a:rPr lang="en-US" sz="3900" b="0" dirty="0">
                <a:solidFill>
                  <a:srgbClr val="026B84"/>
                </a:solidFill>
                <a:latin typeface="+mn-lt"/>
              </a:rPr>
              <a:t>a </a:t>
            </a:r>
            <a:r>
              <a:rPr lang="pl-PL" sz="3900" b="0" dirty="0" err="1">
                <a:solidFill>
                  <a:srgbClr val="026B84"/>
                </a:solidFill>
                <a:latin typeface="+mn-lt"/>
              </a:rPr>
              <a:t>weighing</a:t>
            </a:r>
            <a:r>
              <a:rPr lang="pl-PL" sz="3900" b="0" dirty="0">
                <a:solidFill>
                  <a:srgbClr val="026B84"/>
                </a:solidFill>
                <a:latin typeface="+mn-lt"/>
              </a:rPr>
              <a:t> module</a:t>
            </a:r>
            <a:endParaRPr lang="en-US" sz="3900" b="0" dirty="0">
              <a:solidFill>
                <a:srgbClr val="026B84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>
                <a:solidFill>
                  <a:srgbClr val="026B84"/>
                </a:solidFill>
                <a:latin typeface="+mn-lt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rgbClr val="026B84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rgbClr val="026B84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rgbClr val="026B84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8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1 -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indicating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LED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2 - reset buton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3 -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charger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socket</a:t>
            </a: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b="0" dirty="0" err="1">
                <a:solidFill>
                  <a:srgbClr val="FF0000"/>
                </a:solidFill>
                <a:latin typeface="Arial" panose="020B0604020202020204" pitchFamily="34" charset="0"/>
              </a:rPr>
              <a:t>WeCoTRONIC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– </a:t>
            </a:r>
            <a:r>
              <a:rPr lang="pl-PL" sz="3400" b="0" dirty="0" err="1">
                <a:solidFill>
                  <a:srgbClr val="FF0000"/>
                </a:solidFill>
                <a:latin typeface="Arial" panose="020B0604020202020204" pitchFamily="34" charset="0"/>
              </a:rPr>
              <a:t>We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ight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3400" b="0" dirty="0">
                <a:solidFill>
                  <a:srgbClr val="FF0000"/>
                </a:solidFill>
                <a:latin typeface="Arial" panose="020B0604020202020204" pitchFamily="34" charset="0"/>
              </a:rPr>
              <a:t>Co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ntrol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Elec</a:t>
            </a:r>
            <a:r>
              <a:rPr lang="pl-PL" sz="3400" b="0" dirty="0" err="1">
                <a:solidFill>
                  <a:srgbClr val="FF0000"/>
                </a:solidFill>
                <a:latin typeface="Arial" panose="020B0604020202020204" pitchFamily="34" charset="0"/>
              </a:rPr>
              <a:t>TRONIC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system </a:t>
            </a: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wireless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weighting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= </a:t>
            </a: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transducers 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+</a:t>
            </a: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radio transmission data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; </a:t>
            </a:r>
            <a:b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electronic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panel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shows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real-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time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data (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weight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unloading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) from BT-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enabled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tensometric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sensors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aphicFrame>
        <p:nvGraphicFramePr>
          <p:cNvPr id="19461" name="Obiekt 9"/>
          <p:cNvGraphicFramePr>
            <a:graphicFrameLocks noChangeAspect="1"/>
          </p:cNvGraphicFramePr>
          <p:nvPr/>
        </p:nvGraphicFramePr>
        <p:xfrm>
          <a:off x="2992438" y="1484313"/>
          <a:ext cx="5722937" cy="1431925"/>
        </p:xfrm>
        <a:graphic>
          <a:graphicData uri="http://schemas.openxmlformats.org/presentationml/2006/ole">
            <p:oleObj spid="_x0000_s19461" name="Obraz - mapa bitowa" r:id="rId4" imgW="10802858" imgH="2704762" progId="Paint.Picture">
              <p:embed/>
            </p:oleObj>
          </a:graphicData>
        </a:graphic>
      </p:graphicFrame>
      <p:sp>
        <p:nvSpPr>
          <p:cNvPr id="9" name="Tytuł 3">
            <a:extLst>
              <a:ext uri="{FF2B5EF4-FFF2-40B4-BE49-F238E27FC236}">
                <a16:creationId xmlns:a16="http://schemas.microsoft.com/office/drawing/2014/main" xmlns="" id="{E672878B-B6E5-4D75-B626-09DFF4BD0C26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4">
            <a:extLst>
              <a:ext uri="{FF2B5EF4-FFF2-40B4-BE49-F238E27FC236}">
                <a16:creationId xmlns:a16="http://schemas.microsoft.com/office/drawing/2014/main" xmlns="" id="{D18CED03-6FEF-42C8-8235-2B9F89E00159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6" name="Tytuł 3">
            <a:extLst>
              <a:ext uri="{FF2B5EF4-FFF2-40B4-BE49-F238E27FC236}">
                <a16:creationId xmlns:a16="http://schemas.microsoft.com/office/drawing/2014/main" xmlns="" id="{7D25ED39-A361-443C-A46A-58576BCF1678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81B1C26F-E77A-4824-81F7-38FA7644ACEC}"/>
              </a:ext>
            </a:extLst>
          </p:cNvPr>
          <p:cNvSpPr txBox="1">
            <a:spLocks/>
          </p:cNvSpPr>
          <p:nvPr/>
        </p:nvSpPr>
        <p:spPr>
          <a:xfrm>
            <a:off x="503238" y="892175"/>
            <a:ext cx="4789487" cy="3328988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6500" dirty="0">
                <a:solidFill>
                  <a:srgbClr val="026B84"/>
                </a:solidFill>
                <a:latin typeface="+mn-lt"/>
              </a:rPr>
              <a:t>ELEVEO</a:t>
            </a:r>
            <a:r>
              <a:rPr lang="en-US" sz="6500" b="0" dirty="0">
                <a:solidFill>
                  <a:srgbClr val="026B84"/>
                </a:solidFill>
                <a:latin typeface="+mn-lt"/>
              </a:rPr>
              <a:t> </a:t>
            </a:r>
            <a:r>
              <a:rPr lang="pl-PL" sz="6500" b="0" dirty="0">
                <a:solidFill>
                  <a:srgbClr val="026B84"/>
                </a:solidFill>
                <a:latin typeface="+mn-lt"/>
              </a:rPr>
              <a:t>pulpit</a:t>
            </a:r>
            <a:endParaRPr lang="en-US" sz="6500" b="0" dirty="0">
              <a:solidFill>
                <a:srgbClr val="026B84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500" b="0" dirty="0">
                <a:solidFill>
                  <a:srgbClr val="026B84"/>
                </a:solidFill>
                <a:latin typeface="+mn-lt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equipped with a screen</a:t>
            </a:r>
            <a:r>
              <a:rPr lang="pl-PL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showing the degree of </a:t>
            </a:r>
            <a:r>
              <a:rPr lang="pl-PL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weight bearing </a:t>
            </a:r>
            <a:r>
              <a:rPr lang="pl-PL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and </a:t>
            </a:r>
            <a:br>
              <a:rPr lang="pl-PL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control buttons</a:t>
            </a:r>
            <a:r>
              <a:rPr lang="pl-PL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7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7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movable</a:t>
            </a:r>
            <a:r>
              <a:rPr lang="pl-PL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and </a:t>
            </a:r>
            <a:r>
              <a:rPr lang="pl-PL" sz="47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attached</a:t>
            </a:r>
            <a:r>
              <a:rPr lang="pl-PL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7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magnetically</a:t>
            </a:r>
            <a:r>
              <a:rPr lang="pl-PL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in </a:t>
            </a:r>
            <a:r>
              <a:rPr lang="pl-PL" sz="47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different</a:t>
            </a:r>
            <a:r>
              <a:rPr lang="pl-PL" sz="47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7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places</a:t>
            </a:r>
            <a:endParaRPr lang="pl-PL" sz="47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21510" name="Obraz 1">
            <a:extLst>
              <a:ext uri="{FF2B5EF4-FFF2-40B4-BE49-F238E27FC236}">
                <a16:creationId xmlns:a16="http://schemas.microsoft.com/office/drawing/2014/main" xmlns="" id="{F69F6115-2767-46AC-A32B-2A407CCB1D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288" y="4335463"/>
            <a:ext cx="2536825" cy="169227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Obraz 2">
            <a:extLst>
              <a:ext uri="{FF2B5EF4-FFF2-40B4-BE49-F238E27FC236}">
                <a16:creationId xmlns:a16="http://schemas.microsoft.com/office/drawing/2014/main" xmlns="" id="{11FA7A97-9D96-49A3-A089-4D3E44D746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9975" y="4329113"/>
            <a:ext cx="2535238" cy="169227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Obraz 4">
            <a:extLst>
              <a:ext uri="{FF2B5EF4-FFF2-40B4-BE49-F238E27FC236}">
                <a16:creationId xmlns:a16="http://schemas.microsoft.com/office/drawing/2014/main" xmlns="" id="{DCB5D187-DE44-418B-B643-387C33BC530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30575" y="4329113"/>
            <a:ext cx="2536825" cy="169227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75275" y="1189038"/>
            <a:ext cx="3511550" cy="251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ytuł 3">
            <a:extLst>
              <a:ext uri="{FF2B5EF4-FFF2-40B4-BE49-F238E27FC236}">
                <a16:creationId xmlns:a16="http://schemas.microsoft.com/office/drawing/2014/main" xmlns="" id="{0EFC5287-B7C4-41A7-9F78-B7D0924278D5}"/>
              </a:ext>
            </a:extLst>
          </p:cNvPr>
          <p:cNvSpPr txBox="1">
            <a:spLocks/>
          </p:cNvSpPr>
          <p:nvPr/>
        </p:nvSpPr>
        <p:spPr>
          <a:xfrm>
            <a:off x="-757238" y="2603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725" y="803275"/>
            <a:ext cx="3709988" cy="280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ymbol zastępczy zawartości 4">
            <a:extLst>
              <a:ext uri="{FF2B5EF4-FFF2-40B4-BE49-F238E27FC236}">
                <a16:creationId xmlns:a16="http://schemas.microsoft.com/office/drawing/2014/main" xmlns="" id="{1E81727A-5706-40C3-A737-385B346EEB8B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6" name="Tytuł 3">
            <a:extLst>
              <a:ext uri="{FF2B5EF4-FFF2-40B4-BE49-F238E27FC236}">
                <a16:creationId xmlns:a16="http://schemas.microsoft.com/office/drawing/2014/main" xmlns="" id="{5023C51E-3F1F-4792-97A0-D0865A3EF829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2205F68C-0EF6-4019-B76A-731D12CB6B8E}"/>
              </a:ext>
            </a:extLst>
          </p:cNvPr>
          <p:cNvSpPr txBox="1">
            <a:spLocks/>
          </p:cNvSpPr>
          <p:nvPr/>
        </p:nvSpPr>
        <p:spPr>
          <a:xfrm>
            <a:off x="428625" y="1000125"/>
            <a:ext cx="8286750" cy="5165725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6500" dirty="0">
                <a:solidFill>
                  <a:srgbClr val="026B84"/>
                </a:solidFill>
                <a:latin typeface="+mn-lt"/>
              </a:rPr>
              <a:t>ELEVEO</a:t>
            </a:r>
            <a:r>
              <a:rPr lang="pl-PL" sz="6500" b="0" dirty="0">
                <a:solidFill>
                  <a:srgbClr val="026B84"/>
                </a:solidFill>
                <a:latin typeface="+mn-lt"/>
              </a:rPr>
              <a:t>  – </a:t>
            </a:r>
            <a:r>
              <a:rPr lang="en-US" sz="6500" b="0" dirty="0">
                <a:solidFill>
                  <a:srgbClr val="026B84"/>
                </a:solidFill>
                <a:latin typeface="+mn-lt"/>
              </a:rPr>
              <a:t>a </a:t>
            </a:r>
            <a:r>
              <a:rPr lang="pl-PL" sz="6500" b="0" dirty="0">
                <a:solidFill>
                  <a:srgbClr val="026B84"/>
                </a:solidFill>
                <a:latin typeface="+mn-lt"/>
              </a:rPr>
              <a:t>pulpit</a:t>
            </a:r>
            <a:endParaRPr lang="en-US" sz="6500" b="0" dirty="0">
              <a:solidFill>
                <a:srgbClr val="026B84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500" b="0" dirty="0">
                <a:solidFill>
                  <a:srgbClr val="026B84"/>
                </a:solidFill>
                <a:latin typeface="+mn-lt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to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activate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–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press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any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buton and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hold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it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for </a:t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more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than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0,5 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status bar (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is always visible at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top of the screen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); </a:t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</a:t>
            </a:r>
            <a:r>
              <a:rPr lang="en-US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ndicates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the connection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status and battery level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of the weighing module and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operator panel</a:t>
            </a: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1 - </a:t>
            </a:r>
            <a:r>
              <a:rPr lang="pl-PL" sz="4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charger</a:t>
            </a:r>
            <a:r>
              <a:rPr lang="pl-PL" sz="4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socket</a:t>
            </a:r>
            <a:r>
              <a:rPr lang="pl-PL" sz="4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; 2 - reset </a:t>
            </a:r>
            <a:r>
              <a:rPr lang="pl-PL" sz="4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</a:t>
            </a:r>
            <a:endParaRPr lang="pl-PL" sz="4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>
                <a:solidFill>
                  <a:srgbClr val="026B84"/>
                </a:solidFill>
                <a:latin typeface="+mn-lt"/>
              </a:rPr>
              <a:t/>
            </a:r>
            <a:br>
              <a:rPr lang="pl-PL" sz="3400" b="0" dirty="0">
                <a:solidFill>
                  <a:srgbClr val="026B84"/>
                </a:solidFill>
                <a:latin typeface="+mn-lt"/>
              </a:rPr>
            </a:br>
            <a:endParaRPr lang="pl-PL" sz="2800" b="0" dirty="0">
              <a:latin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pl-PL" sz="2800" b="0" dirty="0"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235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pl-PL" altLang="pl-PL"/>
          </a:p>
        </p:txBody>
      </p:sp>
      <p:graphicFrame>
        <p:nvGraphicFramePr>
          <p:cNvPr id="23559" name="Obiekt 11"/>
          <p:cNvGraphicFramePr>
            <a:graphicFrameLocks noChangeAspect="1"/>
          </p:cNvGraphicFramePr>
          <p:nvPr/>
        </p:nvGraphicFramePr>
        <p:xfrm>
          <a:off x="6948488" y="3927475"/>
          <a:ext cx="1524000" cy="2255838"/>
        </p:xfrm>
        <a:graphic>
          <a:graphicData uri="http://schemas.openxmlformats.org/presentationml/2006/ole">
            <p:oleObj spid="_x0000_s23559" name="Obraz - mapa bitowa" r:id="rId5" imgW="3315163" imgH="4904762" progId="Paint.Picture">
              <p:embed/>
            </p:oleObj>
          </a:graphicData>
        </a:graphic>
      </p:graphicFrame>
      <p:pic>
        <p:nvPicPr>
          <p:cNvPr id="2356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64063" y="3694113"/>
            <a:ext cx="4287837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ytuł 3">
            <a:extLst>
              <a:ext uri="{FF2B5EF4-FFF2-40B4-BE49-F238E27FC236}">
                <a16:creationId xmlns:a16="http://schemas.microsoft.com/office/drawing/2014/main" xmlns="" id="{1614B2FB-32EE-4213-8157-F438433AFBBD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4">
            <a:extLst>
              <a:ext uri="{FF2B5EF4-FFF2-40B4-BE49-F238E27FC236}">
                <a16:creationId xmlns:a16="http://schemas.microsoft.com/office/drawing/2014/main" xmlns="" id="{72CD2145-A300-4C6F-AA88-D8B00B733167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6" name="Tytuł 3">
            <a:extLst>
              <a:ext uri="{FF2B5EF4-FFF2-40B4-BE49-F238E27FC236}">
                <a16:creationId xmlns:a16="http://schemas.microsoft.com/office/drawing/2014/main" xmlns="" id="{A49967F6-088F-4A66-A4FC-8C3A5E854D61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4825652F-5E7A-457E-AAB3-76F6638A9CB4}"/>
              </a:ext>
            </a:extLst>
          </p:cNvPr>
          <p:cNvSpPr txBox="1">
            <a:spLocks/>
          </p:cNvSpPr>
          <p:nvPr/>
        </p:nvSpPr>
        <p:spPr>
          <a:xfrm>
            <a:off x="428625" y="1000125"/>
            <a:ext cx="8286750" cy="5165725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6500" dirty="0">
                <a:solidFill>
                  <a:srgbClr val="028AAA"/>
                </a:solidFill>
                <a:latin typeface="+mn-lt"/>
              </a:rPr>
              <a:t>ELEVEO</a:t>
            </a:r>
            <a:r>
              <a:rPr lang="pl-PL" sz="6500" b="0" dirty="0">
                <a:solidFill>
                  <a:srgbClr val="028AAA"/>
                </a:solidFill>
                <a:latin typeface="+mn-lt"/>
              </a:rPr>
              <a:t> – </a:t>
            </a:r>
            <a:r>
              <a:rPr lang="en-US" sz="6500" b="0" dirty="0">
                <a:solidFill>
                  <a:srgbClr val="028AAA"/>
                </a:solidFill>
                <a:latin typeface="+mn-lt"/>
              </a:rPr>
              <a:t>a </a:t>
            </a:r>
            <a:r>
              <a:rPr lang="pl-PL" sz="6500" b="0" dirty="0">
                <a:solidFill>
                  <a:srgbClr val="028AAA"/>
                </a:solidFill>
                <a:latin typeface="+mn-lt"/>
              </a:rPr>
              <a:t>pulpit – </a:t>
            </a:r>
            <a:r>
              <a:rPr lang="pl-PL" sz="6500" b="0" dirty="0" err="1">
                <a:solidFill>
                  <a:srgbClr val="028AAA"/>
                </a:solidFill>
                <a:latin typeface="+mn-lt"/>
              </a:rPr>
              <a:t>screen</a:t>
            </a:r>
            <a:r>
              <a:rPr lang="pl-PL" sz="6500" b="0" dirty="0">
                <a:solidFill>
                  <a:srgbClr val="028AAA"/>
                </a:solidFill>
                <a:latin typeface="+mn-lt"/>
              </a:rPr>
              <a:t> </a:t>
            </a:r>
            <a:r>
              <a:rPr lang="pl-PL" sz="6500" b="0" dirty="0" err="1">
                <a:solidFill>
                  <a:srgbClr val="028AAA"/>
                </a:solidFill>
                <a:latin typeface="+mn-lt"/>
              </a:rPr>
              <a:t>orientation</a:t>
            </a:r>
            <a:endParaRPr lang="en-US" sz="6500" b="0" dirty="0">
              <a:solidFill>
                <a:srgbClr val="028AAA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500" b="0" dirty="0">
                <a:solidFill>
                  <a:srgbClr val="026B84"/>
                </a:solidFill>
                <a:latin typeface="+mn-lt"/>
              </a:rPr>
              <a:t> </a:t>
            </a: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work with buttons on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left or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right side of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screen (left and right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hand) or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automatically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change the orientation</a:t>
            </a: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change the orientation,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press the button </a:t>
            </a: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>
                <a:solidFill>
                  <a:srgbClr val="026B84"/>
                </a:solidFill>
                <a:latin typeface="+mn-lt"/>
              </a:rPr>
              <a:t/>
            </a:r>
            <a:br>
              <a:rPr lang="pl-PL" sz="3400" b="0" dirty="0">
                <a:solidFill>
                  <a:srgbClr val="026B84"/>
                </a:solidFill>
                <a:latin typeface="+mn-lt"/>
              </a:rPr>
            </a:br>
            <a:endParaRPr lang="pl-PL" sz="2800" b="0" dirty="0">
              <a:latin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pl-PL" sz="2800" b="0" dirty="0"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25605" name="Obraz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1657350"/>
            <a:ext cx="3851275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Obraz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1763" y="4551363"/>
            <a:ext cx="2792412" cy="139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Obraz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11500" y="4556125"/>
            <a:ext cx="2813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Obraz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1875" y="4545013"/>
            <a:ext cx="2816225" cy="14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Obraz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63938" y="3903663"/>
            <a:ext cx="487362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ytuł 3">
            <a:extLst>
              <a:ext uri="{FF2B5EF4-FFF2-40B4-BE49-F238E27FC236}">
                <a16:creationId xmlns:a16="http://schemas.microsoft.com/office/drawing/2014/main" xmlns="" id="{E49BA8E3-B32D-4D56-9C01-149B1304AF74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4">
            <a:extLst>
              <a:ext uri="{FF2B5EF4-FFF2-40B4-BE49-F238E27FC236}">
                <a16:creationId xmlns:a16="http://schemas.microsoft.com/office/drawing/2014/main" xmlns="" id="{CB7DD286-09F4-4365-9578-AEB7566C90C5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6" name="Tytuł 3">
            <a:extLst>
              <a:ext uri="{FF2B5EF4-FFF2-40B4-BE49-F238E27FC236}">
                <a16:creationId xmlns:a16="http://schemas.microsoft.com/office/drawing/2014/main" xmlns="" id="{29FC174E-0ECD-40FB-B312-6B564AF69BDA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85D80A96-3AE1-4CB9-8EEB-8CE310BEDC14}"/>
              </a:ext>
            </a:extLst>
          </p:cNvPr>
          <p:cNvSpPr txBox="1">
            <a:spLocks/>
          </p:cNvSpPr>
          <p:nvPr/>
        </p:nvSpPr>
        <p:spPr>
          <a:xfrm>
            <a:off x="428625" y="1000125"/>
            <a:ext cx="8286750" cy="5165725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pl-PL" sz="6500" dirty="0">
                <a:solidFill>
                  <a:srgbClr val="028AAA"/>
                </a:solidFill>
                <a:latin typeface="+mn-lt"/>
              </a:rPr>
              <a:t>ELEVEO</a:t>
            </a:r>
            <a:r>
              <a:rPr lang="pl-PL" sz="6500" b="0" dirty="0">
                <a:solidFill>
                  <a:srgbClr val="028AAA"/>
                </a:solidFill>
                <a:latin typeface="+mn-lt"/>
              </a:rPr>
              <a:t>  – </a:t>
            </a:r>
            <a:r>
              <a:rPr lang="en-US" sz="6500" b="0" dirty="0">
                <a:solidFill>
                  <a:srgbClr val="028AAA"/>
                </a:solidFill>
                <a:latin typeface="+mn-lt"/>
              </a:rPr>
              <a:t>a </a:t>
            </a:r>
            <a:r>
              <a:rPr lang="pl-PL" sz="6500" b="0" dirty="0">
                <a:solidFill>
                  <a:srgbClr val="028AAA"/>
                </a:solidFill>
                <a:latin typeface="+mn-lt"/>
              </a:rPr>
              <a:t>pulpit - </a:t>
            </a:r>
            <a:r>
              <a:rPr lang="pl-PL" sz="6500" b="0" dirty="0" err="1">
                <a:solidFill>
                  <a:srgbClr val="028AAA"/>
                </a:solidFill>
                <a:latin typeface="+mn-lt"/>
              </a:rPr>
              <a:t>connection</a:t>
            </a:r>
            <a:r>
              <a:rPr lang="pl-PL" sz="6500" b="0" dirty="0">
                <a:solidFill>
                  <a:srgbClr val="028AAA"/>
                </a:solidFill>
                <a:latin typeface="+mn-lt"/>
              </a:rPr>
              <a:t> </a:t>
            </a:r>
            <a:r>
              <a:rPr lang="pl-PL" sz="6500" b="0" dirty="0" err="1">
                <a:solidFill>
                  <a:srgbClr val="028AAA"/>
                </a:solidFill>
                <a:latin typeface="+mn-lt"/>
              </a:rPr>
              <a:t>screen</a:t>
            </a:r>
            <a:endParaRPr lang="en-US" sz="6500" b="0" dirty="0">
              <a:solidFill>
                <a:srgbClr val="028AAA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500" b="0" dirty="0">
                <a:solidFill>
                  <a:srgbClr val="026B84"/>
                </a:solidFill>
                <a:latin typeface="+mn-lt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hen the panel is started,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on 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 screen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there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is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d</a:t>
            </a:r>
            <a:r>
              <a:rPr lang="en-US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isplayed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inform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ation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process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of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connect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ion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to a weighing module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which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ID is displayed on the bottom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line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.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hen connected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main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screen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is displayed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.</a:t>
            </a: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>
                <a:solidFill>
                  <a:srgbClr val="026B84"/>
                </a:solidFill>
                <a:latin typeface="+mn-lt"/>
              </a:rPr>
              <a:t/>
            </a:r>
            <a:br>
              <a:rPr lang="pl-PL" sz="3400" b="0" dirty="0">
                <a:solidFill>
                  <a:srgbClr val="026B84"/>
                </a:solidFill>
                <a:latin typeface="+mn-lt"/>
              </a:rPr>
            </a:br>
            <a:endParaRPr lang="pl-PL" sz="2800" b="0" dirty="0">
              <a:latin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pl-PL" sz="2800" b="0" dirty="0"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27653" name="Obraz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3613150"/>
            <a:ext cx="4452937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ytuł 3">
            <a:extLst>
              <a:ext uri="{FF2B5EF4-FFF2-40B4-BE49-F238E27FC236}">
                <a16:creationId xmlns:a16="http://schemas.microsoft.com/office/drawing/2014/main" xmlns="" id="{7581A80B-BF85-4DF9-824E-026E78115903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3">
            <a:extLst>
              <a:ext uri="{FF2B5EF4-FFF2-40B4-BE49-F238E27FC236}">
                <a16:creationId xmlns:a16="http://schemas.microsoft.com/office/drawing/2014/main" xmlns="" id="{F436BEE5-CD1E-4270-9242-64F83A5903CB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1565FA98-9652-493C-BF59-9781E3C0EED4}"/>
              </a:ext>
            </a:extLst>
          </p:cNvPr>
          <p:cNvSpPr txBox="1">
            <a:spLocks/>
          </p:cNvSpPr>
          <p:nvPr/>
        </p:nvSpPr>
        <p:spPr>
          <a:xfrm>
            <a:off x="428625" y="1000125"/>
            <a:ext cx="4503738" cy="5165725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>
              <a:defRPr/>
            </a:pPr>
            <a:r>
              <a:rPr lang="pl-PL" sz="6500" dirty="0">
                <a:solidFill>
                  <a:srgbClr val="028AAA"/>
                </a:solidFill>
                <a:latin typeface="+mn-lt"/>
              </a:rPr>
              <a:t>ELEVEO</a:t>
            </a:r>
            <a:r>
              <a:rPr lang="pl-PL" sz="6500" b="0" dirty="0">
                <a:solidFill>
                  <a:srgbClr val="028AAA"/>
                </a:solidFill>
                <a:latin typeface="+mn-lt"/>
              </a:rPr>
              <a:t>  – </a:t>
            </a:r>
            <a:r>
              <a:rPr lang="en-US" sz="6500" b="0" dirty="0">
                <a:solidFill>
                  <a:srgbClr val="028AAA"/>
                </a:solidFill>
                <a:latin typeface="+mn-lt"/>
              </a:rPr>
              <a:t>a </a:t>
            </a:r>
            <a:r>
              <a:rPr lang="pl-PL" sz="6500" b="0" dirty="0">
                <a:solidFill>
                  <a:srgbClr val="028AAA"/>
                </a:solidFill>
                <a:latin typeface="+mn-lt"/>
              </a:rPr>
              <a:t>pulpit - </a:t>
            </a:r>
            <a:r>
              <a:rPr lang="pl-PL" sz="6500" b="0" dirty="0" err="1">
                <a:solidFill>
                  <a:srgbClr val="028AAA"/>
                </a:solidFill>
                <a:latin typeface="+mn-lt"/>
              </a:rPr>
              <a:t>main</a:t>
            </a:r>
            <a:r>
              <a:rPr lang="pl-PL" sz="6500" b="0" dirty="0">
                <a:solidFill>
                  <a:srgbClr val="028AAA"/>
                </a:solidFill>
                <a:latin typeface="+mn-lt"/>
              </a:rPr>
              <a:t> </a:t>
            </a:r>
            <a:r>
              <a:rPr lang="pl-PL" sz="6500" b="0" dirty="0" err="1">
                <a:solidFill>
                  <a:srgbClr val="028AAA"/>
                </a:solidFill>
                <a:latin typeface="+mn-lt"/>
              </a:rPr>
              <a:t>screen</a:t>
            </a:r>
            <a:endParaRPr lang="en-US" sz="6500" b="0" dirty="0">
              <a:solidFill>
                <a:srgbClr val="028AAA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500" b="0" dirty="0">
                <a:solidFill>
                  <a:srgbClr val="026B84"/>
                </a:solidFill>
                <a:latin typeface="+mn-lt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1 step – </a:t>
            </a:r>
            <a:b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MEASUREMENT RESET</a:t>
            </a: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to reset the</a:t>
            </a: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display when</a:t>
            </a: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68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empty</a:t>
            </a: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68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harness</a:t>
            </a: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68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is</a:t>
            </a: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68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mounted</a:t>
            </a:r>
            <a:r>
              <a:rPr lang="en-US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- </a:t>
            </a:r>
            <a:r>
              <a:rPr lang="en-US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without the</a:t>
            </a: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patient</a:t>
            </a: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(     </a:t>
            </a:r>
            <a:r>
              <a:rPr lang="en-US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</a:t>
            </a: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</a:t>
            </a:r>
            <a:r>
              <a:rPr lang="en-US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on</a:t>
            </a: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68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2 step – </a:t>
            </a:r>
            <a:b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INDICATION OF PATIENT WEIGHT </a:t>
            </a:r>
            <a:r>
              <a:rPr lang="en-US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(     button)</a:t>
            </a: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to enter the weight of a patient</a:t>
            </a: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by </a:t>
            </a:r>
            <a:r>
              <a:rPr lang="en-US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</a:t>
            </a: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      and      to </a:t>
            </a:r>
            <a:r>
              <a:rPr lang="en-US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set the desired</a:t>
            </a: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value 25 to 200 kg</a:t>
            </a:r>
            <a:endParaRPr lang="pl-PL" sz="68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68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3 step –</a:t>
            </a:r>
            <a:b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WEIGHT RELIEF </a:t>
            </a:r>
            <a:b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6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MEASUREMENT</a:t>
            </a:r>
          </a:p>
        </p:txBody>
      </p:sp>
      <p:pic>
        <p:nvPicPr>
          <p:cNvPr id="29700" name="Obraz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3944938"/>
            <a:ext cx="3863975" cy="193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Obraz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37138" y="1357313"/>
            <a:ext cx="3856037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Obraz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19475" y="2565400"/>
            <a:ext cx="347663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Obraz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62188" y="3597275"/>
            <a:ext cx="3349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Obraz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62150" y="4113213"/>
            <a:ext cx="360363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Obraz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87663" y="4117975"/>
            <a:ext cx="32385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ytuł 3">
            <a:extLst>
              <a:ext uri="{FF2B5EF4-FFF2-40B4-BE49-F238E27FC236}">
                <a16:creationId xmlns:a16="http://schemas.microsoft.com/office/drawing/2014/main" xmlns="" id="{76B51585-34E5-4318-959A-30FECA32CD47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3">
            <a:extLst>
              <a:ext uri="{FF2B5EF4-FFF2-40B4-BE49-F238E27FC236}">
                <a16:creationId xmlns:a16="http://schemas.microsoft.com/office/drawing/2014/main" xmlns="" id="{CDDCE230-9521-47DC-9AF3-2AB2AEE86C3E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BB2C21B9-0028-47D2-855F-823A3F6A0AB6}"/>
              </a:ext>
            </a:extLst>
          </p:cNvPr>
          <p:cNvSpPr txBox="1">
            <a:spLocks/>
          </p:cNvSpPr>
          <p:nvPr/>
        </p:nvSpPr>
        <p:spPr>
          <a:xfrm>
            <a:off x="428625" y="784225"/>
            <a:ext cx="8286750" cy="5165725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pl-PL" sz="6500" dirty="0">
                <a:solidFill>
                  <a:srgbClr val="028AAA"/>
                </a:solidFill>
                <a:latin typeface="+mn-lt"/>
              </a:rPr>
              <a:t>ELEVEO</a:t>
            </a:r>
            <a:r>
              <a:rPr lang="pl-PL" sz="6500" b="0" dirty="0">
                <a:solidFill>
                  <a:srgbClr val="028AAA"/>
                </a:solidFill>
                <a:latin typeface="+mn-lt"/>
              </a:rPr>
              <a:t> pulpit - </a:t>
            </a:r>
            <a:r>
              <a:rPr lang="pl-PL" sz="6500" b="0" dirty="0" err="1">
                <a:solidFill>
                  <a:srgbClr val="028AAA"/>
                </a:solidFill>
                <a:latin typeface="+mn-lt"/>
              </a:rPr>
              <a:t>main</a:t>
            </a:r>
            <a:r>
              <a:rPr lang="pl-PL" sz="6500" b="0" dirty="0">
                <a:solidFill>
                  <a:srgbClr val="028AAA"/>
                </a:solidFill>
                <a:latin typeface="+mn-lt"/>
              </a:rPr>
              <a:t> </a:t>
            </a:r>
            <a:r>
              <a:rPr lang="pl-PL" sz="6500" b="0" dirty="0" err="1">
                <a:solidFill>
                  <a:srgbClr val="028AAA"/>
                </a:solidFill>
                <a:latin typeface="+mn-lt"/>
              </a:rPr>
              <a:t>screen</a:t>
            </a:r>
            <a:endParaRPr lang="en-US" sz="6500" b="0" dirty="0">
              <a:solidFill>
                <a:srgbClr val="028AAA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500" b="0" dirty="0">
                <a:solidFill>
                  <a:srgbClr val="026B84"/>
                </a:solidFill>
                <a:latin typeface="+mn-lt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are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displayed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measured values of weight relief of left and right side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; </a:t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g</a:t>
            </a:r>
            <a:r>
              <a:rPr lang="en-US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raphic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indicator shows the measured weight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relief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value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relative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programmed patient's weight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dispalyed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modes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: </a:t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1 -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indication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for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both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sides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L, R; </a:t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2 -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indication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for sum (R+L); </a:t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3 -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indication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for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difference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(R-L)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2800" b="0" dirty="0">
              <a:latin typeface="Arial" panose="020B0604020202020204" pitchFamily="34" charset="0"/>
            </a:endParaRPr>
          </a:p>
        </p:txBody>
      </p:sp>
      <p:pic>
        <p:nvPicPr>
          <p:cNvPr id="31748" name="Obraz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4437063"/>
            <a:ext cx="2865438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Obraz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54363" y="4430713"/>
            <a:ext cx="2865437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Obraz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65850" y="4437063"/>
            <a:ext cx="2860675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ytuł 3">
            <a:extLst>
              <a:ext uri="{FF2B5EF4-FFF2-40B4-BE49-F238E27FC236}">
                <a16:creationId xmlns:a16="http://schemas.microsoft.com/office/drawing/2014/main" xmlns="" id="{E0195FC5-96AA-4478-9AB2-533875A32C10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3">
            <a:extLst>
              <a:ext uri="{FF2B5EF4-FFF2-40B4-BE49-F238E27FC236}">
                <a16:creationId xmlns:a16="http://schemas.microsoft.com/office/drawing/2014/main" xmlns="" id="{1EE8E093-2DFE-4D9C-BB79-B96C7C45BB3B}"/>
              </a:ext>
            </a:extLst>
          </p:cNvPr>
          <p:cNvSpPr txBox="1">
            <a:spLocks/>
          </p:cNvSpPr>
          <p:nvPr/>
        </p:nvSpPr>
        <p:spPr>
          <a:xfrm>
            <a:off x="428625" y="1000125"/>
            <a:ext cx="8286750" cy="5165725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>
              <a:defRPr/>
            </a:pPr>
            <a:r>
              <a:rPr lang="pl-PL" sz="6500" dirty="0">
                <a:solidFill>
                  <a:srgbClr val="028AAA"/>
                </a:solidFill>
                <a:latin typeface="+mn-lt"/>
              </a:rPr>
              <a:t>ELEVEO</a:t>
            </a:r>
            <a:r>
              <a:rPr lang="en-US" sz="6500" b="0" dirty="0">
                <a:solidFill>
                  <a:srgbClr val="028AAA"/>
                </a:solidFill>
                <a:latin typeface="+mn-lt"/>
              </a:rPr>
              <a:t> </a:t>
            </a:r>
            <a:r>
              <a:rPr lang="pl-PL" sz="6500" b="0" dirty="0">
                <a:solidFill>
                  <a:srgbClr val="028AAA"/>
                </a:solidFill>
                <a:latin typeface="+mn-lt"/>
              </a:rPr>
              <a:t>pulpit – </a:t>
            </a:r>
            <a:r>
              <a:rPr lang="pl-PL" sz="6500" b="0" dirty="0" err="1">
                <a:solidFill>
                  <a:srgbClr val="028AAA"/>
                </a:solidFill>
                <a:latin typeface="+mn-lt"/>
              </a:rPr>
              <a:t>pick</a:t>
            </a:r>
            <a:r>
              <a:rPr lang="pl-PL" sz="6500" b="0" dirty="0">
                <a:solidFill>
                  <a:srgbClr val="028AAA"/>
                </a:solidFill>
                <a:latin typeface="+mn-lt"/>
              </a:rPr>
              <a:t> </a:t>
            </a:r>
            <a:r>
              <a:rPr lang="pl-PL" sz="6500" b="0" dirty="0" err="1">
                <a:solidFill>
                  <a:srgbClr val="028AAA"/>
                </a:solidFill>
                <a:latin typeface="+mn-lt"/>
              </a:rPr>
              <a:t>hold</a:t>
            </a:r>
            <a:r>
              <a:rPr lang="pl-PL" sz="6500" b="0" dirty="0">
                <a:solidFill>
                  <a:srgbClr val="028AAA"/>
                </a:solidFill>
                <a:latin typeface="+mn-lt"/>
              </a:rPr>
              <a:t> </a:t>
            </a:r>
            <a:r>
              <a:rPr lang="pl-PL" sz="6500" b="0" dirty="0" err="1">
                <a:solidFill>
                  <a:srgbClr val="028AAA"/>
                </a:solidFill>
                <a:latin typeface="+mn-lt"/>
              </a:rPr>
              <a:t>mode</a:t>
            </a:r>
            <a:endParaRPr lang="en-US" sz="6500" b="0" dirty="0">
              <a:solidFill>
                <a:srgbClr val="028AAA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500" b="0" dirty="0">
                <a:solidFill>
                  <a:srgbClr val="026B84"/>
                </a:solidFill>
                <a:latin typeface="+mn-lt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MAINTAINING RELIEF PEAK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VALUE 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–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</a:t>
            </a:r>
            <a:r>
              <a:rPr lang="en-US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ressing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the button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  </a:t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will activate the peak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relief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hold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mode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;</a:t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under the battery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indicator of the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operator's panel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is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display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ed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symbol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P-H;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his mode is active in all display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modes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hen the Peak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Hold mode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is activated, the display shows the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highest recorded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relief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shown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within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time set in the user settings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2800" b="0" dirty="0">
              <a:latin typeface="Arial" panose="020B0604020202020204" pitchFamily="34" charset="0"/>
            </a:endParaRPr>
          </a:p>
        </p:txBody>
      </p:sp>
      <p:pic>
        <p:nvPicPr>
          <p:cNvPr id="33795" name="Obraz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8375" y="1916113"/>
            <a:ext cx="3365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Obraz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4313" y="2024063"/>
            <a:ext cx="3421062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Obraz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70513" y="4419600"/>
            <a:ext cx="341630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ytuł 3">
            <a:extLst>
              <a:ext uri="{FF2B5EF4-FFF2-40B4-BE49-F238E27FC236}">
                <a16:creationId xmlns:a16="http://schemas.microsoft.com/office/drawing/2014/main" xmlns="" id="{52EB5616-0A44-45CA-B1EC-597A52B3D2DF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4">
            <a:extLst>
              <a:ext uri="{FF2B5EF4-FFF2-40B4-BE49-F238E27FC236}">
                <a16:creationId xmlns:a16="http://schemas.microsoft.com/office/drawing/2014/main" xmlns="" id="{B23A6D1B-5685-43DD-B77E-E98770629D9C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6" name="Tytuł 3">
            <a:extLst>
              <a:ext uri="{FF2B5EF4-FFF2-40B4-BE49-F238E27FC236}">
                <a16:creationId xmlns:a16="http://schemas.microsoft.com/office/drawing/2014/main" xmlns="" id="{7B70AF51-EDB9-4718-9F7E-08255829BAF9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F683E25A-964E-4962-A55D-7D51982FB9F2}"/>
              </a:ext>
            </a:extLst>
          </p:cNvPr>
          <p:cNvSpPr txBox="1">
            <a:spLocks/>
          </p:cNvSpPr>
          <p:nvPr/>
        </p:nvSpPr>
        <p:spPr>
          <a:xfrm>
            <a:off x="428625" y="1000125"/>
            <a:ext cx="5295900" cy="4949825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6500" dirty="0">
                <a:solidFill>
                  <a:srgbClr val="026B84"/>
                </a:solidFill>
                <a:latin typeface="+mn-lt"/>
              </a:rPr>
              <a:t>ELEVEO</a:t>
            </a:r>
            <a:r>
              <a:rPr lang="pl-PL" sz="6500" b="0" dirty="0">
                <a:solidFill>
                  <a:srgbClr val="026B84"/>
                </a:solidFill>
                <a:latin typeface="+mn-lt"/>
              </a:rPr>
              <a:t>  – </a:t>
            </a:r>
            <a:r>
              <a:rPr lang="en-US" sz="6500" b="0" dirty="0">
                <a:solidFill>
                  <a:srgbClr val="026B84"/>
                </a:solidFill>
                <a:latin typeface="+mn-lt"/>
              </a:rPr>
              <a:t>a </a:t>
            </a:r>
            <a:r>
              <a:rPr lang="pl-PL" sz="6500" b="0" dirty="0" err="1">
                <a:solidFill>
                  <a:srgbClr val="026B84"/>
                </a:solidFill>
                <a:latin typeface="+mn-lt"/>
              </a:rPr>
              <a:t>wheeled</a:t>
            </a:r>
            <a:r>
              <a:rPr lang="pl-PL" sz="6500" b="0" dirty="0">
                <a:solidFill>
                  <a:srgbClr val="026B84"/>
                </a:solidFill>
                <a:latin typeface="+mn-lt"/>
              </a:rPr>
              <a:t> </a:t>
            </a:r>
            <a:r>
              <a:rPr lang="pl-PL" sz="6500" b="0" dirty="0" err="1">
                <a:solidFill>
                  <a:srgbClr val="026B84"/>
                </a:solidFill>
                <a:latin typeface="+mn-lt"/>
              </a:rPr>
              <a:t>base</a:t>
            </a:r>
            <a:r>
              <a:rPr lang="pl-PL" sz="3400" b="0" dirty="0">
                <a:solidFill>
                  <a:srgbClr val="026B84"/>
                </a:solidFill>
                <a:latin typeface="+mn-lt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equipped with four wheels with brakes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,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51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</a:t>
            </a:r>
            <a:r>
              <a:rPr lang="en-US" sz="51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ase</a:t>
            </a:r>
            <a:r>
              <a:rPr lang="en-US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construction in wide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</a:t>
            </a:r>
            <a:r>
              <a:rPr lang="en-US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version 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allows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free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moving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with </a:t>
            </a:r>
            <a:r>
              <a:rPr lang="pl-PL" sz="51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treadmill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,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51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with </a:t>
            </a:r>
            <a:r>
              <a:rPr lang="pl-PL" sz="51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storing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51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space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for </a:t>
            </a:r>
            <a:r>
              <a:rPr lang="pl-PL" sz="51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handrails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,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51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with </a:t>
            </a:r>
            <a:r>
              <a:rPr lang="en-US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demountable upholstered 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</a:t>
            </a:r>
            <a:r>
              <a:rPr lang="pl-PL" sz="51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tool</a:t>
            </a:r>
            <a:r>
              <a:rPr lang="en-US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with the possibility of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51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moving</a:t>
            </a:r>
            <a:r>
              <a:rPr lang="en-US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the </a:t>
            </a:r>
            <a:r>
              <a:rPr lang="pl-PL" sz="51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fixing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position, 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equipped with supporting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wheel</a:t>
            </a:r>
            <a:r>
              <a:rPr lang="pl-PL" sz="5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.</a:t>
            </a:r>
            <a:endParaRPr lang="pl-PL" sz="51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35845" name="Obraz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3213" y="3348038"/>
            <a:ext cx="3652837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ytuł 3">
            <a:extLst>
              <a:ext uri="{FF2B5EF4-FFF2-40B4-BE49-F238E27FC236}">
                <a16:creationId xmlns:a16="http://schemas.microsoft.com/office/drawing/2014/main" xmlns="" id="{CD40F8F7-292E-43E1-8003-B7D63C3AA1D6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4">
            <a:extLst>
              <a:ext uri="{FF2B5EF4-FFF2-40B4-BE49-F238E27FC236}">
                <a16:creationId xmlns:a16="http://schemas.microsoft.com/office/drawing/2014/main" xmlns="" id="{856D12D3-7DC7-48E7-AC2A-7BE99B488E00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6" name="Tytuł 3">
            <a:extLst>
              <a:ext uri="{FF2B5EF4-FFF2-40B4-BE49-F238E27FC236}">
                <a16:creationId xmlns:a16="http://schemas.microsoft.com/office/drawing/2014/main" xmlns="" id="{DBD6A93C-4934-4602-B4AA-8928320F1184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A63AD9DD-5B33-4AD6-B482-98282406B297}"/>
              </a:ext>
            </a:extLst>
          </p:cNvPr>
          <p:cNvSpPr txBox="1">
            <a:spLocks/>
          </p:cNvSpPr>
          <p:nvPr/>
        </p:nvSpPr>
        <p:spPr>
          <a:xfrm>
            <a:off x="428625" y="1000125"/>
            <a:ext cx="8286750" cy="5165725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6500" dirty="0">
                <a:solidFill>
                  <a:srgbClr val="026B84"/>
                </a:solidFill>
                <a:latin typeface="+mn-lt"/>
              </a:rPr>
              <a:t>ELEVEO</a:t>
            </a:r>
            <a:r>
              <a:rPr lang="pl-PL" sz="6500" b="0" dirty="0">
                <a:solidFill>
                  <a:srgbClr val="026B84"/>
                </a:solidFill>
                <a:latin typeface="+mn-lt"/>
              </a:rPr>
              <a:t>  – </a:t>
            </a:r>
            <a:r>
              <a:rPr lang="en-US" sz="6500" b="0" dirty="0">
                <a:solidFill>
                  <a:srgbClr val="026B84"/>
                </a:solidFill>
                <a:latin typeface="+mn-lt"/>
              </a:rPr>
              <a:t>a </a:t>
            </a:r>
            <a:r>
              <a:rPr lang="pl-PL" sz="6500" b="0" dirty="0">
                <a:solidFill>
                  <a:srgbClr val="026B84"/>
                </a:solidFill>
                <a:latin typeface="+mn-lt"/>
              </a:rPr>
              <a:t>lifting </a:t>
            </a:r>
            <a:r>
              <a:rPr lang="pl-PL" sz="6500" b="0" dirty="0" err="1">
                <a:solidFill>
                  <a:srgbClr val="026B84"/>
                </a:solidFill>
                <a:latin typeface="+mn-lt"/>
              </a:rPr>
              <a:t>column</a:t>
            </a:r>
            <a:r>
              <a:rPr lang="pl-PL" sz="3400" b="0" dirty="0">
                <a:solidFill>
                  <a:srgbClr val="026B84"/>
                </a:solidFill>
                <a:latin typeface="+mn-lt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rgbClr val="026B84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rgbClr val="026B84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stable two-segment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construction</a:t>
            </a: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</a:t>
            </a:r>
            <a:r>
              <a:rPr lang="en-US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ontroller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with disconnected battery</a:t>
            </a: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electric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al height adjustment</a:t>
            </a: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adjustable and interchangeable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rails for supporting the patient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during gait training</a:t>
            </a: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manual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remote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control</a:t>
            </a: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>
                <a:solidFill>
                  <a:srgbClr val="026B84"/>
                </a:solidFill>
                <a:latin typeface="+mn-lt"/>
              </a:rPr>
              <a:t/>
            </a:r>
            <a:br>
              <a:rPr lang="pl-PL" sz="3400" b="0" dirty="0">
                <a:solidFill>
                  <a:srgbClr val="026B84"/>
                </a:solidFill>
                <a:latin typeface="+mn-lt"/>
              </a:rPr>
            </a:br>
            <a:endParaRPr lang="pl-PL" sz="2800" b="0" dirty="0">
              <a:latin typeface="Arial" panose="020B0604020202020204" pitchFamily="34" charset="0"/>
            </a:endParaRPr>
          </a:p>
          <a:p>
            <a:pPr>
              <a:defRPr/>
            </a:pPr>
            <a:endParaRPr lang="pl-PL" sz="2800" b="0" dirty="0"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37893" name="Obraz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984500"/>
            <a:ext cx="3838575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5" descr="Sprawdzenie stanu naładowania akumulatora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 l="25621" t="5122" r="27811" b="8476"/>
          <a:stretch>
            <a:fillRect/>
          </a:stretch>
        </p:blipFill>
        <p:spPr bwMode="auto">
          <a:xfrm>
            <a:off x="4068763" y="4625975"/>
            <a:ext cx="609600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ytuł 3">
            <a:extLst>
              <a:ext uri="{FF2B5EF4-FFF2-40B4-BE49-F238E27FC236}">
                <a16:creationId xmlns:a16="http://schemas.microsoft.com/office/drawing/2014/main" xmlns="" id="{E2AD9BC7-7A07-4937-81AA-24F108817A51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4">
            <a:extLst>
              <a:ext uri="{FF2B5EF4-FFF2-40B4-BE49-F238E27FC236}">
                <a16:creationId xmlns:a16="http://schemas.microsoft.com/office/drawing/2014/main" xmlns="" id="{225206AE-9E42-48E9-A34B-B4C48EEF3E84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6" name="Tytuł 3">
            <a:extLst>
              <a:ext uri="{FF2B5EF4-FFF2-40B4-BE49-F238E27FC236}">
                <a16:creationId xmlns:a16="http://schemas.microsoft.com/office/drawing/2014/main" xmlns="" id="{F5481A98-F12F-49A5-9DCD-D9232B93EC49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7DDE1090-718F-48D1-BF3C-F8C9A2CDDE3B}"/>
              </a:ext>
            </a:extLst>
          </p:cNvPr>
          <p:cNvSpPr txBox="1">
            <a:spLocks/>
          </p:cNvSpPr>
          <p:nvPr/>
        </p:nvSpPr>
        <p:spPr>
          <a:xfrm>
            <a:off x="428625" y="1000125"/>
            <a:ext cx="8286750" cy="5165725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6500" dirty="0">
                <a:solidFill>
                  <a:srgbClr val="026B84"/>
                </a:solidFill>
                <a:latin typeface="+mn-lt"/>
              </a:rPr>
              <a:t>ELEVEO</a:t>
            </a:r>
            <a:r>
              <a:rPr lang="pl-PL" sz="6500" b="0" dirty="0">
                <a:solidFill>
                  <a:srgbClr val="026B84"/>
                </a:solidFill>
                <a:latin typeface="+mn-lt"/>
              </a:rPr>
              <a:t>  – </a:t>
            </a:r>
            <a:r>
              <a:rPr lang="en-US" sz="6500" b="0" dirty="0">
                <a:solidFill>
                  <a:srgbClr val="026B84"/>
                </a:solidFill>
                <a:latin typeface="+mn-lt"/>
              </a:rPr>
              <a:t>a </a:t>
            </a:r>
            <a:r>
              <a:rPr lang="pl-PL" sz="6500" b="0" dirty="0" err="1">
                <a:solidFill>
                  <a:srgbClr val="026B84"/>
                </a:solidFill>
                <a:latin typeface="+mn-lt"/>
              </a:rPr>
              <a:t>harness</a:t>
            </a:r>
            <a:r>
              <a:rPr lang="pl-PL" sz="6500" b="0" dirty="0">
                <a:solidFill>
                  <a:srgbClr val="026B84"/>
                </a:solidFill>
                <a:latin typeface="+mn-lt"/>
              </a:rPr>
              <a:t> for </a:t>
            </a:r>
            <a:r>
              <a:rPr lang="pl-PL" sz="6500" b="0" dirty="0" err="1">
                <a:solidFill>
                  <a:srgbClr val="026B84"/>
                </a:solidFill>
                <a:latin typeface="+mn-lt"/>
              </a:rPr>
              <a:t>patient</a:t>
            </a:r>
            <a:r>
              <a:rPr lang="pl-PL" sz="6500" b="0" dirty="0">
                <a:solidFill>
                  <a:srgbClr val="026B84"/>
                </a:solidFill>
                <a:latin typeface="+mn-lt"/>
              </a:rPr>
              <a:t> </a:t>
            </a:r>
            <a:r>
              <a:rPr lang="pl-PL" sz="6500" b="0" dirty="0" err="1">
                <a:solidFill>
                  <a:srgbClr val="026B84"/>
                </a:solidFill>
                <a:latin typeface="+mn-lt"/>
              </a:rPr>
              <a:t>stabilization</a:t>
            </a:r>
            <a:endParaRPr lang="pl-PL" sz="6500" b="0" dirty="0">
              <a:solidFill>
                <a:srgbClr val="026B84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>
                <a:solidFill>
                  <a:srgbClr val="026B84"/>
                </a:solidFill>
                <a:latin typeface="+mn-lt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universal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size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S-M-L-XL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easy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cleaning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-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made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from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washable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fabric</a:t>
            </a: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he harness is attached over patient’s head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by the lugs sewn into adjustable harness straps </a:t>
            </a: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</a:t>
            </a:r>
            <a:r>
              <a:rPr lang="en-US" sz="45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uspension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of the harness can be done directly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on the weight bearing arm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(b) </a:t>
            </a: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or on the swivel 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sling</a:t>
            </a:r>
            <a:r>
              <a:rPr lang="pl-PL" sz="45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(a)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5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400" b="0" dirty="0">
                <a:solidFill>
                  <a:srgbClr val="026B84"/>
                </a:solidFill>
                <a:latin typeface="+mn-lt"/>
              </a:rPr>
              <a:t/>
            </a:r>
            <a:br>
              <a:rPr lang="pl-PL" sz="3400" b="0" dirty="0">
                <a:solidFill>
                  <a:srgbClr val="026B84"/>
                </a:solidFill>
                <a:latin typeface="+mn-lt"/>
              </a:rPr>
            </a:br>
            <a:endParaRPr lang="pl-PL" sz="2800" b="0" dirty="0">
              <a:latin typeface="Arial" panose="020B0604020202020204" pitchFamily="34" charset="0"/>
            </a:endParaRPr>
          </a:p>
          <a:p>
            <a:pPr>
              <a:defRPr/>
            </a:pPr>
            <a:endParaRPr lang="pl-PL" sz="2800" b="0" dirty="0"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39941" name="Obraz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21488" y="1733550"/>
            <a:ext cx="2036762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3" descr="P6160011"/>
          <p:cNvPicPr>
            <a:picLocks noChangeAspect="1" noChangeArrowheads="1"/>
          </p:cNvPicPr>
          <p:nvPr/>
        </p:nvPicPr>
        <p:blipFill>
          <a:blip r:embed="rId4"/>
          <a:srcRect l="4785" r="9767" b="9642"/>
          <a:stretch>
            <a:fillRect/>
          </a:stretch>
        </p:blipFill>
        <p:spPr bwMode="auto">
          <a:xfrm>
            <a:off x="2409825" y="4418013"/>
            <a:ext cx="1152525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xmlns="" id="{6B93A8A1-F788-4F98-8A03-DE28FDCF91E9}"/>
              </a:ext>
            </a:extLst>
          </p:cNvPr>
          <p:cNvSpPr/>
          <p:nvPr/>
        </p:nvSpPr>
        <p:spPr>
          <a:xfrm>
            <a:off x="3619500" y="5740400"/>
            <a:ext cx="4667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(b)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xmlns="" id="{B991FB9A-8319-4636-B8B1-6AD7E5D5DFC7}"/>
              </a:ext>
            </a:extLst>
          </p:cNvPr>
          <p:cNvSpPr/>
          <p:nvPr/>
        </p:nvSpPr>
        <p:spPr>
          <a:xfrm>
            <a:off x="1968500" y="5699125"/>
            <a:ext cx="46672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(a)</a:t>
            </a:r>
          </a:p>
        </p:txBody>
      </p:sp>
      <p:pic>
        <p:nvPicPr>
          <p:cNvPr id="39945" name="Picture 4" descr="Eleveo - do instrukcji (13)"/>
          <p:cNvPicPr>
            <a:picLocks noChangeAspect="1" noChangeArrowheads="1"/>
          </p:cNvPicPr>
          <p:nvPr/>
        </p:nvPicPr>
        <p:blipFill>
          <a:blip r:embed="rId5"/>
          <a:srcRect t="12170"/>
          <a:stretch>
            <a:fillRect/>
          </a:stretch>
        </p:blipFill>
        <p:spPr bwMode="auto">
          <a:xfrm>
            <a:off x="4033838" y="4430713"/>
            <a:ext cx="2508250" cy="161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xmlns="" id="{B63D3597-6839-4E8E-8D8C-5BD7CADF8E47}"/>
              </a:ext>
            </a:extLst>
          </p:cNvPr>
          <p:cNvSpPr/>
          <p:nvPr/>
        </p:nvSpPr>
        <p:spPr>
          <a:xfrm>
            <a:off x="-15875" y="5303838"/>
            <a:ext cx="2174875" cy="3381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</a:t>
            </a:r>
            <a:r>
              <a:rPr lang="en-US" sz="16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dditional</a:t>
            </a:r>
            <a:r>
              <a:rPr lang="en-US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safety hook </a:t>
            </a:r>
            <a:endParaRPr lang="pl-PL" sz="1600" dirty="0">
              <a:latin typeface="Arial" panose="020B0604020202020204" pitchFamily="34" charset="0"/>
            </a:endParaRPr>
          </a:p>
        </p:txBody>
      </p:sp>
      <p:sp>
        <p:nvSpPr>
          <p:cNvPr id="13" name="Strzałka w prawo 12">
            <a:extLst>
              <a:ext uri="{FF2B5EF4-FFF2-40B4-BE49-F238E27FC236}">
                <a16:creationId xmlns:a16="http://schemas.microsoft.com/office/drawing/2014/main" xmlns="" id="{ABD9221F-241B-47DC-AE1D-490CB46B3580}"/>
              </a:ext>
            </a:extLst>
          </p:cNvPr>
          <p:cNvSpPr/>
          <p:nvPr/>
        </p:nvSpPr>
        <p:spPr>
          <a:xfrm rot="1298113">
            <a:off x="2101850" y="5538788"/>
            <a:ext cx="558800" cy="1682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4" name="Tytuł 3">
            <a:extLst>
              <a:ext uri="{FF2B5EF4-FFF2-40B4-BE49-F238E27FC236}">
                <a16:creationId xmlns:a16="http://schemas.microsoft.com/office/drawing/2014/main" xmlns="" id="{373A5E0D-7F7E-45D8-9BFA-3020D8368732}"/>
              </a:ext>
            </a:extLst>
          </p:cNvPr>
          <p:cNvSpPr txBox="1">
            <a:spLocks/>
          </p:cNvSpPr>
          <p:nvPr/>
        </p:nvSpPr>
        <p:spPr>
          <a:xfrm>
            <a:off x="-785813" y="285750"/>
            <a:ext cx="3714751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ELEVEO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4">
            <a:extLst>
              <a:ext uri="{FF2B5EF4-FFF2-40B4-BE49-F238E27FC236}">
                <a16:creationId xmlns:a16="http://schemas.microsoft.com/office/drawing/2014/main" xmlns="" id="{D4E62835-8510-46F4-BAD9-201335944CE5}"/>
              </a:ext>
            </a:extLst>
          </p:cNvPr>
          <p:cNvSpPr txBox="1">
            <a:spLocks/>
          </p:cNvSpPr>
          <p:nvPr/>
        </p:nvSpPr>
        <p:spPr>
          <a:xfrm>
            <a:off x="500063" y="1214438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l-PL" sz="12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4099" name="Symbol zastępczy zawartości 4">
            <a:extLst>
              <a:ext uri="{FF2B5EF4-FFF2-40B4-BE49-F238E27FC236}">
                <a16:creationId xmlns:a16="http://schemas.microsoft.com/office/drawing/2014/main" xmlns="" id="{1D2561E1-AE7A-4136-809F-78E8D2B784C5}"/>
              </a:ext>
            </a:extLst>
          </p:cNvPr>
          <p:cNvSpPr txBox="1">
            <a:spLocks/>
          </p:cNvSpPr>
          <p:nvPr/>
        </p:nvSpPr>
        <p:spPr bwMode="auto">
          <a:xfrm>
            <a:off x="6065838" y="1033463"/>
            <a:ext cx="20351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pl-PL" altLang="pl-PL" sz="3600" dirty="0">
                <a:solidFill>
                  <a:schemeClr val="accent5">
                    <a:lumMod val="75000"/>
                  </a:schemeClr>
                </a:solidFill>
              </a:rPr>
              <a:t>AXELERO </a:t>
            </a:r>
            <a:br>
              <a:rPr lang="pl-PL" altLang="pl-PL" sz="36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pl-PL" altLang="pl-PL" sz="3600" dirty="0">
                <a:solidFill>
                  <a:schemeClr val="accent5">
                    <a:lumMod val="75000"/>
                  </a:schemeClr>
                </a:solidFill>
              </a:rPr>
              <a:t>REHA</a:t>
            </a:r>
            <a:endParaRPr lang="pl-PL" altLang="pl-PL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ytuł 3">
            <a:extLst>
              <a:ext uri="{FF2B5EF4-FFF2-40B4-BE49-F238E27FC236}">
                <a16:creationId xmlns:a16="http://schemas.microsoft.com/office/drawing/2014/main" xmlns="" id="{D186839B-02D3-46A1-B8CC-8C4FCF7ABBA0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pic>
        <p:nvPicPr>
          <p:cNvPr id="41989" name="Obraz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438" y="1033463"/>
            <a:ext cx="4895850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ytuł 3">
            <a:extLst>
              <a:ext uri="{FF2B5EF4-FFF2-40B4-BE49-F238E27FC236}">
                <a16:creationId xmlns:a16="http://schemas.microsoft.com/office/drawing/2014/main" xmlns="" id="{58AB6121-57D8-49C9-AD6C-5728794A89AB}"/>
              </a:ext>
            </a:extLst>
          </p:cNvPr>
          <p:cNvSpPr txBox="1">
            <a:spLocks/>
          </p:cNvSpPr>
          <p:nvPr/>
        </p:nvSpPr>
        <p:spPr>
          <a:xfrm>
            <a:off x="-828675" y="260350"/>
            <a:ext cx="3714750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AXELERO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Obraz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10013" y="2349500"/>
            <a:ext cx="5233987" cy="356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ytuł 3">
            <a:extLst>
              <a:ext uri="{FF2B5EF4-FFF2-40B4-BE49-F238E27FC236}">
                <a16:creationId xmlns:a16="http://schemas.microsoft.com/office/drawing/2014/main" xmlns="" id="{B4B0C660-23DB-4898-8507-A30DC3B0DF6D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5700D850-7EBF-4352-9F15-F6B3B18EC5D1}"/>
              </a:ext>
            </a:extLst>
          </p:cNvPr>
          <p:cNvSpPr txBox="1">
            <a:spLocks/>
          </p:cNvSpPr>
          <p:nvPr/>
        </p:nvSpPr>
        <p:spPr>
          <a:xfrm>
            <a:off x="673100" y="908050"/>
            <a:ext cx="8286750" cy="430053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900" dirty="0">
                <a:solidFill>
                  <a:srgbClr val="026B84"/>
                </a:solidFill>
                <a:latin typeface="+mn-lt"/>
              </a:rPr>
              <a:t>AXELERO REHA</a:t>
            </a:r>
            <a:r>
              <a:rPr lang="pl-PL" sz="3400" b="0" dirty="0">
                <a:solidFill>
                  <a:srgbClr val="026B84"/>
                </a:solidFill>
                <a:latin typeface="+mn-lt"/>
              </a:rPr>
              <a:t/>
            </a:r>
            <a:br>
              <a:rPr lang="pl-PL" sz="3400" b="0" dirty="0">
                <a:solidFill>
                  <a:srgbClr val="026B84"/>
                </a:solidFill>
                <a:latin typeface="+mn-lt"/>
              </a:rPr>
            </a:br>
            <a:endParaRPr lang="pl-PL" sz="3400" b="0" dirty="0">
              <a:solidFill>
                <a:srgbClr val="026B84"/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 m</a:t>
            </a:r>
            <a:r>
              <a:rPr lang="en-US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edical</a:t>
            </a: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treadmill 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/>
            </a:r>
            <a:b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designed for rehabilitation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; </a:t>
            </a:r>
            <a:b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suitable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for :</a:t>
            </a:r>
            <a:b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hospital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and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clinical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use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/>
            </a:r>
            <a:b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Physiotherapy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; </a:t>
            </a:r>
          </a:p>
          <a:p>
            <a:pPr marL="914400" lvl="1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9" name="Tytuł 3">
            <a:extLst>
              <a:ext uri="{FF2B5EF4-FFF2-40B4-BE49-F238E27FC236}">
                <a16:creationId xmlns:a16="http://schemas.microsoft.com/office/drawing/2014/main" xmlns="" id="{ECCEB8F1-5C58-4B3F-B212-369CDE152D1D}"/>
              </a:ext>
            </a:extLst>
          </p:cNvPr>
          <p:cNvSpPr txBox="1">
            <a:spLocks/>
          </p:cNvSpPr>
          <p:nvPr/>
        </p:nvSpPr>
        <p:spPr>
          <a:xfrm>
            <a:off x="-828675" y="260350"/>
            <a:ext cx="3714750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AXELERO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3">
            <a:extLst>
              <a:ext uri="{FF2B5EF4-FFF2-40B4-BE49-F238E27FC236}">
                <a16:creationId xmlns:a16="http://schemas.microsoft.com/office/drawing/2014/main" xmlns="" id="{DB841F07-F566-43F3-B4A1-062606660052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AE22B9AA-717D-4AE5-84C6-6E17D8F8237D}"/>
              </a:ext>
            </a:extLst>
          </p:cNvPr>
          <p:cNvSpPr txBox="1">
            <a:spLocks/>
          </p:cNvSpPr>
          <p:nvPr/>
        </p:nvSpPr>
        <p:spPr>
          <a:xfrm>
            <a:off x="673100" y="908050"/>
            <a:ext cx="8286750" cy="5113338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900" dirty="0">
                <a:solidFill>
                  <a:srgbClr val="026B84"/>
                </a:solidFill>
                <a:latin typeface="+mn-lt"/>
              </a:rPr>
              <a:t>AXELERO </a:t>
            </a:r>
            <a:r>
              <a:rPr lang="pl-PL" sz="3900" dirty="0" err="1">
                <a:solidFill>
                  <a:srgbClr val="026B84"/>
                </a:solidFill>
                <a:latin typeface="+mn-lt"/>
              </a:rPr>
              <a:t>ver</a:t>
            </a:r>
            <a:r>
              <a:rPr lang="pl-PL" sz="3900" dirty="0">
                <a:solidFill>
                  <a:srgbClr val="026B84"/>
                </a:solidFill>
                <a:latin typeface="+mn-lt"/>
              </a:rPr>
              <a:t>. REHA</a:t>
            </a:r>
            <a:r>
              <a:rPr lang="pl-PL" sz="1600" b="0" dirty="0">
                <a:solidFill>
                  <a:srgbClr val="026B84"/>
                </a:solidFill>
                <a:latin typeface="+mn-lt"/>
              </a:rPr>
              <a:t> </a:t>
            </a:r>
            <a:r>
              <a:rPr lang="pl-PL" sz="3400" b="0" dirty="0">
                <a:solidFill>
                  <a:srgbClr val="026B84"/>
                </a:solidFill>
                <a:latin typeface="+mn-lt"/>
              </a:rPr>
              <a:t>– </a:t>
            </a:r>
            <a:r>
              <a:rPr lang="pl-PL" sz="3400" b="0" dirty="0" err="1">
                <a:solidFill>
                  <a:srgbClr val="026B84"/>
                </a:solidFill>
                <a:latin typeface="+mn-lt"/>
              </a:rPr>
              <a:t>features</a:t>
            </a:r>
            <a:r>
              <a:rPr lang="pl-PL" sz="3400" b="0" dirty="0">
                <a:solidFill>
                  <a:srgbClr val="026B84"/>
                </a:solidFill>
                <a:latin typeface="+mn-lt"/>
              </a:rPr>
              <a:t>:</a:t>
            </a:r>
            <a:br>
              <a:rPr lang="pl-PL" sz="3400" b="0" dirty="0">
                <a:solidFill>
                  <a:srgbClr val="026B84"/>
                </a:solidFill>
                <a:latin typeface="+mn-lt"/>
              </a:rPr>
            </a:br>
            <a:endParaRPr lang="pl-PL" sz="3400" b="0" dirty="0">
              <a:solidFill>
                <a:srgbClr val="026B84"/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system of gradual speed increase from 0,2 km/h to a preset value</a:t>
            </a: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belt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speed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range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 0,2 – 25 km/h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belt speed stabilization in the full drive load range</a:t>
            </a: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belt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speed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setting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resolution: 0,1 km/h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belt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elevation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angle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 0-25%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belt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elevation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angle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resolution: 0,5 %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lenght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of the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usable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part of the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belt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 140 cm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width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of the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usable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part of the </a:t>
            </a:r>
            <a:r>
              <a:rPr lang="pl-PL" sz="3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belt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 52 cm</a:t>
            </a: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smooth and quiet operation </a:t>
            </a: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easily accessible safety switch 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/>
            </a:r>
            <a:b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which allows for switching 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/>
            </a:r>
            <a:b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the device and the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drive 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/>
            </a:r>
            <a:b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off manually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control unit with color </a:t>
            </a:r>
            <a: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/>
            </a:r>
            <a:br>
              <a:rPr lang="pl-PL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en-US" sz="3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LCD display</a:t>
            </a: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914400" lvl="1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45060" name="Obraz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3573463"/>
            <a:ext cx="3811587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ytuł 3">
            <a:extLst>
              <a:ext uri="{FF2B5EF4-FFF2-40B4-BE49-F238E27FC236}">
                <a16:creationId xmlns:a16="http://schemas.microsoft.com/office/drawing/2014/main" xmlns="" id="{79ED5E3F-6EB4-4D3A-A4ED-12F55CBC6571}"/>
              </a:ext>
            </a:extLst>
          </p:cNvPr>
          <p:cNvSpPr txBox="1">
            <a:spLocks/>
          </p:cNvSpPr>
          <p:nvPr/>
        </p:nvSpPr>
        <p:spPr>
          <a:xfrm>
            <a:off x="-828675" y="260350"/>
            <a:ext cx="3714750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AXELERO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3">
            <a:extLst>
              <a:ext uri="{FF2B5EF4-FFF2-40B4-BE49-F238E27FC236}">
                <a16:creationId xmlns:a16="http://schemas.microsoft.com/office/drawing/2014/main" xmlns="" id="{5F893BAE-8CE0-42C8-BA02-A65F628CD289}"/>
              </a:ext>
            </a:extLst>
          </p:cNvPr>
          <p:cNvSpPr txBox="1">
            <a:spLocks/>
          </p:cNvSpPr>
          <p:nvPr/>
        </p:nvSpPr>
        <p:spPr>
          <a:xfrm>
            <a:off x="571500" y="1357313"/>
            <a:ext cx="8215313" cy="42148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b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Tytuł</a:t>
            </a: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xmlns="" id="{0FCD2C6D-0BD2-48A2-9F09-2BD9EC880D50}"/>
              </a:ext>
            </a:extLst>
          </p:cNvPr>
          <p:cNvSpPr txBox="1">
            <a:spLocks/>
          </p:cNvSpPr>
          <p:nvPr/>
        </p:nvSpPr>
        <p:spPr>
          <a:xfrm>
            <a:off x="684213" y="1125538"/>
            <a:ext cx="8286750" cy="4751387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400" dirty="0">
                <a:solidFill>
                  <a:srgbClr val="026B84"/>
                </a:solidFill>
                <a:latin typeface="Arial" panose="020B0604020202020204" pitchFamily="34" charset="0"/>
              </a:rPr>
              <a:t>AXELERO </a:t>
            </a:r>
            <a:r>
              <a:rPr lang="pl-PL" sz="4400" dirty="0" err="1">
                <a:solidFill>
                  <a:srgbClr val="026B84"/>
                </a:solidFill>
                <a:latin typeface="Arial" panose="020B0604020202020204" pitchFamily="34" charset="0"/>
              </a:rPr>
              <a:t>ver</a:t>
            </a:r>
            <a:r>
              <a:rPr lang="pl-PL" sz="4400" dirty="0">
                <a:solidFill>
                  <a:srgbClr val="026B84"/>
                </a:solidFill>
                <a:latin typeface="Arial" panose="020B0604020202020204" pitchFamily="34" charset="0"/>
              </a:rPr>
              <a:t>. REHA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 – </a:t>
            </a:r>
            <a:r>
              <a:rPr lang="pl-PL" sz="4000" b="0" dirty="0" err="1">
                <a:solidFill>
                  <a:srgbClr val="026B84"/>
                </a:solidFill>
                <a:latin typeface="Arial" panose="020B0604020202020204" pitchFamily="34" charset="0"/>
              </a:rPr>
              <a:t>functions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:</a:t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START/STOP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incline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speed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calories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distance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programs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7108" name="Obraz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1865313"/>
            <a:ext cx="5164137" cy="327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ytuł 3">
            <a:extLst>
              <a:ext uri="{FF2B5EF4-FFF2-40B4-BE49-F238E27FC236}">
                <a16:creationId xmlns:a16="http://schemas.microsoft.com/office/drawing/2014/main" xmlns="" id="{5DED8998-9E29-433C-BF3E-AF433B74BC59}"/>
              </a:ext>
            </a:extLst>
          </p:cNvPr>
          <p:cNvSpPr txBox="1">
            <a:spLocks/>
          </p:cNvSpPr>
          <p:nvPr/>
        </p:nvSpPr>
        <p:spPr>
          <a:xfrm>
            <a:off x="-828675" y="260350"/>
            <a:ext cx="3714750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AXELERO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3">
            <a:extLst>
              <a:ext uri="{FF2B5EF4-FFF2-40B4-BE49-F238E27FC236}">
                <a16:creationId xmlns:a16="http://schemas.microsoft.com/office/drawing/2014/main" xmlns="" id="{1E47881C-583C-4BF6-9FB5-882096F72BC2}"/>
              </a:ext>
            </a:extLst>
          </p:cNvPr>
          <p:cNvSpPr txBox="1">
            <a:spLocks/>
          </p:cNvSpPr>
          <p:nvPr/>
        </p:nvSpPr>
        <p:spPr>
          <a:xfrm>
            <a:off x="684213" y="1485900"/>
            <a:ext cx="8286750" cy="4751388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400" dirty="0">
                <a:solidFill>
                  <a:srgbClr val="026B84"/>
                </a:solidFill>
                <a:latin typeface="Arial" panose="020B0604020202020204" pitchFamily="34" charset="0"/>
              </a:rPr>
              <a:t>AXELERO REHA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 – START/STOP:</a:t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</a:t>
            </a:r>
            <a:r>
              <a:rPr lang="en-US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utton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'S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TART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' –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it starts a 3-second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countdown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to start the treadmill belt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at the speed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of 0.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2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km/h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and with the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inclination of 0.0 %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possible to modify the treadmill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belt speed and inclination set by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user when the belt is in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motion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'STOP'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-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has two functions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:</a:t>
            </a:r>
          </a:p>
          <a:p>
            <a:pPr marL="914400" lvl="1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during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the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training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session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stops the belt, leveling it and go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ing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pause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(in case of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exercise without a pause will end it)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;</a:t>
            </a:r>
          </a:p>
          <a:p>
            <a:pPr marL="914400" lvl="1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n</a:t>
            </a:r>
            <a:r>
              <a:rPr lang="en-US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ext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pressing the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„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STOP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”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ton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for a stopped treadmill, will reset the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recorded data (time, distance, burned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calories)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of the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exercise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and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going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default values.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49155" name="Obraz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7588" y="1773238"/>
            <a:ext cx="4005262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ytuł 3">
            <a:extLst>
              <a:ext uri="{FF2B5EF4-FFF2-40B4-BE49-F238E27FC236}">
                <a16:creationId xmlns:a16="http://schemas.microsoft.com/office/drawing/2014/main" xmlns="" id="{C2E07BD2-B57E-4653-88F3-6193CE677CB7}"/>
              </a:ext>
            </a:extLst>
          </p:cNvPr>
          <p:cNvSpPr txBox="1">
            <a:spLocks/>
          </p:cNvSpPr>
          <p:nvPr/>
        </p:nvSpPr>
        <p:spPr>
          <a:xfrm>
            <a:off x="-828675" y="260350"/>
            <a:ext cx="3714750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AXELERO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3">
            <a:extLst>
              <a:ext uri="{FF2B5EF4-FFF2-40B4-BE49-F238E27FC236}">
                <a16:creationId xmlns:a16="http://schemas.microsoft.com/office/drawing/2014/main" xmlns="" id="{A01F8A92-7A05-46E9-A832-BDA04CD018E9}"/>
              </a:ext>
            </a:extLst>
          </p:cNvPr>
          <p:cNvSpPr txBox="1">
            <a:spLocks/>
          </p:cNvSpPr>
          <p:nvPr/>
        </p:nvSpPr>
        <p:spPr>
          <a:xfrm>
            <a:off x="395288" y="981075"/>
            <a:ext cx="8286750" cy="4751388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400" dirty="0">
                <a:solidFill>
                  <a:srgbClr val="026B84"/>
                </a:solidFill>
                <a:latin typeface="Arial" panose="020B0604020202020204" pitchFamily="34" charset="0"/>
              </a:rPr>
              <a:t>AXELERO REHA 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– </a:t>
            </a:r>
            <a:r>
              <a:rPr lang="pl-PL" sz="4000" b="0" dirty="0" err="1">
                <a:solidFill>
                  <a:srgbClr val="026B84"/>
                </a:solidFill>
                <a:latin typeface="Arial" panose="020B0604020202020204" pitchFamily="34" charset="0"/>
              </a:rPr>
              <a:t>main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 menu:</a:t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'PROGRAMS' button brings you to the screen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of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program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type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selecting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(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 inactive during exercise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</a:t>
            </a:r>
            <a:r>
              <a:rPr lang="en-US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stimated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value of calories burned during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exercise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value of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performed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exercise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time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v</a:t>
            </a:r>
            <a:r>
              <a:rPr lang="en-US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alue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of the distance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defeated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during the exercise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'SETTINGS' button brings you to the screen with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treadmill settings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(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 inactive during exercise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strip </a:t>
            </a:r>
            <a:r>
              <a:rPr lang="en-US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visualiz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ing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the actual incline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of the treadmill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set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up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incline of the belt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platform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set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up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belt speed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strip </a:t>
            </a:r>
            <a:r>
              <a:rPr lang="en-US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visualiz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ing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the actual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belt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speed 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</a:t>
            </a:r>
            <a:r>
              <a:rPr lang="en-US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uttons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used to adjust the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belt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incline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(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inactive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hen the belt is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stopped and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for some programs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</a:t>
            </a:r>
            <a:r>
              <a:rPr lang="en-US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uttons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used to adjust the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belt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speed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(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inactive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hen the belt is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stopped and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for some programs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'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STOP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'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'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START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'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51203" name="Obraz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2708275"/>
            <a:ext cx="45593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ytuł 3">
            <a:extLst>
              <a:ext uri="{FF2B5EF4-FFF2-40B4-BE49-F238E27FC236}">
                <a16:creationId xmlns:a16="http://schemas.microsoft.com/office/drawing/2014/main" xmlns="" id="{A0396C40-4146-4FB3-ABB6-FC00ED0A97CF}"/>
              </a:ext>
            </a:extLst>
          </p:cNvPr>
          <p:cNvSpPr txBox="1">
            <a:spLocks/>
          </p:cNvSpPr>
          <p:nvPr/>
        </p:nvSpPr>
        <p:spPr>
          <a:xfrm>
            <a:off x="-828675" y="260350"/>
            <a:ext cx="3714750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AXELERO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3">
            <a:extLst>
              <a:ext uri="{FF2B5EF4-FFF2-40B4-BE49-F238E27FC236}">
                <a16:creationId xmlns:a16="http://schemas.microsoft.com/office/drawing/2014/main" xmlns="" id="{79143809-F770-4713-AFF1-E5299534D5C2}"/>
              </a:ext>
            </a:extLst>
          </p:cNvPr>
          <p:cNvSpPr txBox="1">
            <a:spLocks/>
          </p:cNvSpPr>
          <p:nvPr/>
        </p:nvSpPr>
        <p:spPr>
          <a:xfrm>
            <a:off x="395288" y="981075"/>
            <a:ext cx="8286750" cy="475138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400" dirty="0">
                <a:solidFill>
                  <a:srgbClr val="026B84"/>
                </a:solidFill>
                <a:latin typeface="Arial" panose="020B0604020202020204" pitchFamily="34" charset="0"/>
              </a:rPr>
              <a:t>AXELERO REHA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 – </a:t>
            </a:r>
            <a:r>
              <a:rPr lang="pl-PL" sz="4000" b="0" dirty="0" err="1">
                <a:solidFill>
                  <a:srgbClr val="026B84"/>
                </a:solidFill>
                <a:latin typeface="Arial" panose="020B0604020202020204" pitchFamily="34" charset="0"/>
              </a:rPr>
              <a:t>programs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:</a:t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marL="571500" indent="-2880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'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MANUAL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PROGRAMS'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–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possible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control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speed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and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incline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during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the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exercise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571500" indent="-2880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'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DEFINED PROGRAMS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'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–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set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up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programs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571500" indent="-2880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'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USER PROGRAMS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'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–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programs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created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by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user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8F958725-E33E-4A4C-A1C6-D60AC7CDB46A}"/>
              </a:ext>
            </a:extLst>
          </p:cNvPr>
          <p:cNvSpPr txBox="1">
            <a:spLocks/>
          </p:cNvSpPr>
          <p:nvPr/>
        </p:nvSpPr>
        <p:spPr>
          <a:xfrm>
            <a:off x="-828675" y="260350"/>
            <a:ext cx="3714750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AXELERO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3">
            <a:extLst>
              <a:ext uri="{FF2B5EF4-FFF2-40B4-BE49-F238E27FC236}">
                <a16:creationId xmlns:a16="http://schemas.microsoft.com/office/drawing/2014/main" xmlns="" id="{248448C7-10AA-4E91-A310-08C2CBF40906}"/>
              </a:ext>
            </a:extLst>
          </p:cNvPr>
          <p:cNvSpPr txBox="1">
            <a:spLocks/>
          </p:cNvSpPr>
          <p:nvPr/>
        </p:nvSpPr>
        <p:spPr>
          <a:xfrm>
            <a:off x="395288" y="981075"/>
            <a:ext cx="8286750" cy="475138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400" dirty="0">
                <a:solidFill>
                  <a:srgbClr val="026B84"/>
                </a:solidFill>
                <a:latin typeface="Arial" panose="020B0604020202020204" pitchFamily="34" charset="0"/>
              </a:rPr>
              <a:t>AXELERO REHA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 – manual program </a:t>
            </a:r>
            <a:r>
              <a:rPr lang="pl-PL" sz="4000" b="0" dirty="0" err="1">
                <a:solidFill>
                  <a:srgbClr val="026B84"/>
                </a:solidFill>
                <a:latin typeface="Arial" panose="020B0604020202020204" pitchFamily="34" charset="0"/>
              </a:rPr>
              <a:t>screen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:</a:t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55299" name="Obraz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1700213"/>
            <a:ext cx="6872287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ytuł 3">
            <a:extLst>
              <a:ext uri="{FF2B5EF4-FFF2-40B4-BE49-F238E27FC236}">
                <a16:creationId xmlns:a16="http://schemas.microsoft.com/office/drawing/2014/main" xmlns="" id="{B405E1AA-A6C8-4FB2-9CA4-FDFBEBFCD943}"/>
              </a:ext>
            </a:extLst>
          </p:cNvPr>
          <p:cNvSpPr txBox="1">
            <a:spLocks/>
          </p:cNvSpPr>
          <p:nvPr/>
        </p:nvSpPr>
        <p:spPr>
          <a:xfrm>
            <a:off x="-828675" y="260350"/>
            <a:ext cx="3714750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AXELERO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3">
            <a:extLst>
              <a:ext uri="{FF2B5EF4-FFF2-40B4-BE49-F238E27FC236}">
                <a16:creationId xmlns:a16="http://schemas.microsoft.com/office/drawing/2014/main" xmlns="" id="{5FF2363F-C6CC-4843-940B-FA2C2A6E548B}"/>
              </a:ext>
            </a:extLst>
          </p:cNvPr>
          <p:cNvSpPr txBox="1">
            <a:spLocks/>
          </p:cNvSpPr>
          <p:nvPr/>
        </p:nvSpPr>
        <p:spPr>
          <a:xfrm>
            <a:off x="250825" y="981075"/>
            <a:ext cx="8286750" cy="4751388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400" dirty="0">
                <a:solidFill>
                  <a:srgbClr val="026B84"/>
                </a:solidFill>
                <a:latin typeface="Arial" panose="020B0604020202020204" pitchFamily="34" charset="0"/>
              </a:rPr>
              <a:t>AXELERO REHA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 – manual program </a:t>
            </a:r>
            <a:r>
              <a:rPr lang="pl-PL" sz="4000" b="0" dirty="0" err="1">
                <a:solidFill>
                  <a:srgbClr val="026B84"/>
                </a:solidFill>
                <a:latin typeface="Arial" panose="020B0604020202020204" pitchFamily="34" charset="0"/>
              </a:rPr>
              <a:t>screen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:</a:t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marL="571500" indent="-2880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MANUAL –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used to select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exercise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during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which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user controls all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parameters</a:t>
            </a:r>
          </a:p>
          <a:p>
            <a:pPr marL="571500" indent="-2880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TIME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–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used to select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exercise with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goal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set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up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in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form of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specified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time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after reaching which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exercise ends</a:t>
            </a:r>
          </a:p>
          <a:p>
            <a:pPr marL="571500" indent="-2880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DISTANCE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–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used to select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an exercise with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goal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set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up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 the form of a </a:t>
            </a:r>
            <a:r>
              <a:rPr lang="en-US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specifi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ed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distance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after reaching which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exercise ends</a:t>
            </a:r>
          </a:p>
          <a:p>
            <a:pPr marL="571500" indent="-2880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CALORIES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–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used to select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an exercise with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goal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set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up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 the form of a </a:t>
            </a:r>
            <a:r>
              <a:rPr lang="en-US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specifi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ed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calories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burned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during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exercise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after reaching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which the exercise ends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57347" name="Obraz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9838" y="1341438"/>
            <a:ext cx="5040312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ytuł 3">
            <a:extLst>
              <a:ext uri="{FF2B5EF4-FFF2-40B4-BE49-F238E27FC236}">
                <a16:creationId xmlns:a16="http://schemas.microsoft.com/office/drawing/2014/main" xmlns="" id="{D78E210B-57CD-428C-9F8F-C650CCE5A5A3}"/>
              </a:ext>
            </a:extLst>
          </p:cNvPr>
          <p:cNvSpPr txBox="1">
            <a:spLocks/>
          </p:cNvSpPr>
          <p:nvPr/>
        </p:nvSpPr>
        <p:spPr>
          <a:xfrm>
            <a:off x="-828675" y="260350"/>
            <a:ext cx="3714750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AXELERO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3">
            <a:extLst>
              <a:ext uri="{FF2B5EF4-FFF2-40B4-BE49-F238E27FC236}">
                <a16:creationId xmlns:a16="http://schemas.microsoft.com/office/drawing/2014/main" xmlns="" id="{1A0251EA-80FF-4743-B409-6C6325709967}"/>
              </a:ext>
            </a:extLst>
          </p:cNvPr>
          <p:cNvSpPr txBox="1">
            <a:spLocks/>
          </p:cNvSpPr>
          <p:nvPr/>
        </p:nvSpPr>
        <p:spPr>
          <a:xfrm>
            <a:off x="250825" y="981075"/>
            <a:ext cx="8286750" cy="475138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400" dirty="0">
                <a:solidFill>
                  <a:srgbClr val="026B84"/>
                </a:solidFill>
                <a:latin typeface="Arial" panose="020B0604020202020204" pitchFamily="34" charset="0"/>
              </a:rPr>
              <a:t>AXELERO REHA 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– list of </a:t>
            </a:r>
            <a:r>
              <a:rPr lang="pl-PL" sz="4000" b="0" dirty="0" err="1">
                <a:solidFill>
                  <a:srgbClr val="026B84"/>
                </a:solidFill>
                <a:latin typeface="Arial" panose="020B0604020202020204" pitchFamily="34" charset="0"/>
              </a:rPr>
              <a:t>defined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rgbClr val="026B84"/>
                </a:solidFill>
                <a:latin typeface="Arial" panose="020B0604020202020204" pitchFamily="34" charset="0"/>
              </a:rPr>
              <a:t>programs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59395" name="Obraz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1628775"/>
            <a:ext cx="6840538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ytuł 3">
            <a:extLst>
              <a:ext uri="{FF2B5EF4-FFF2-40B4-BE49-F238E27FC236}">
                <a16:creationId xmlns:a16="http://schemas.microsoft.com/office/drawing/2014/main" xmlns="" id="{3A12FBFC-4F0B-4036-A991-35642831A534}"/>
              </a:ext>
            </a:extLst>
          </p:cNvPr>
          <p:cNvSpPr txBox="1">
            <a:spLocks/>
          </p:cNvSpPr>
          <p:nvPr/>
        </p:nvSpPr>
        <p:spPr>
          <a:xfrm>
            <a:off x="-828675" y="260350"/>
            <a:ext cx="3714750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AXELERO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3">
            <a:extLst>
              <a:ext uri="{FF2B5EF4-FFF2-40B4-BE49-F238E27FC236}">
                <a16:creationId xmlns:a16="http://schemas.microsoft.com/office/drawing/2014/main" xmlns="" id="{FB562646-F3D7-4CA4-9F8B-6EF3EC2CBEA2}"/>
              </a:ext>
            </a:extLst>
          </p:cNvPr>
          <p:cNvSpPr txBox="1">
            <a:spLocks/>
          </p:cNvSpPr>
          <p:nvPr/>
        </p:nvSpPr>
        <p:spPr>
          <a:xfrm>
            <a:off x="250825" y="981075"/>
            <a:ext cx="8286750" cy="5040313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400" dirty="0">
                <a:solidFill>
                  <a:srgbClr val="026B84"/>
                </a:solidFill>
                <a:latin typeface="Arial" panose="020B0604020202020204" pitchFamily="34" charset="0"/>
              </a:rPr>
              <a:t>AXELERO REHA</a:t>
            </a:r>
            <a:r>
              <a:rPr lang="pl-PL" sz="5400" b="0" dirty="0">
                <a:solidFill>
                  <a:srgbClr val="026B84"/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– </a:t>
            </a:r>
            <a:r>
              <a:rPr lang="pl-PL" sz="4000" b="0" dirty="0" err="1">
                <a:solidFill>
                  <a:srgbClr val="026B84"/>
                </a:solidFill>
                <a:latin typeface="Arial" panose="020B0604020202020204" pitchFamily="34" charset="0"/>
              </a:rPr>
              <a:t>defined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 program SPEED INTERVAL 3:</a:t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g</a:t>
            </a:r>
            <a:r>
              <a:rPr lang="en-US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raphic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preview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of the program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set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up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max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.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incline 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set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up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duration of the exercise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set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up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max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.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speed 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change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sex of the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user</a:t>
            </a:r>
            <a:endParaRPr lang="en-US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change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age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of the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user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change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weight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of the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user</a:t>
            </a:r>
            <a:endParaRPr lang="en-US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return to the program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list without making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changes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in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the current exercise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confirmation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and go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ing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to the main screen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61443" name="Obraz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484313"/>
            <a:ext cx="5472113" cy="357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ytuł 3">
            <a:extLst>
              <a:ext uri="{FF2B5EF4-FFF2-40B4-BE49-F238E27FC236}">
                <a16:creationId xmlns:a16="http://schemas.microsoft.com/office/drawing/2014/main" xmlns="" id="{E197D7B7-2B27-43A2-B2D5-C2696AE583B2}"/>
              </a:ext>
            </a:extLst>
          </p:cNvPr>
          <p:cNvSpPr txBox="1">
            <a:spLocks/>
          </p:cNvSpPr>
          <p:nvPr/>
        </p:nvSpPr>
        <p:spPr>
          <a:xfrm>
            <a:off x="-828675" y="260350"/>
            <a:ext cx="3714750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AXELERO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3">
            <a:extLst>
              <a:ext uri="{FF2B5EF4-FFF2-40B4-BE49-F238E27FC236}">
                <a16:creationId xmlns:a16="http://schemas.microsoft.com/office/drawing/2014/main" xmlns="" id="{160F3406-69E0-475E-909C-875E4D4E71FA}"/>
              </a:ext>
            </a:extLst>
          </p:cNvPr>
          <p:cNvSpPr txBox="1">
            <a:spLocks/>
          </p:cNvSpPr>
          <p:nvPr/>
        </p:nvSpPr>
        <p:spPr>
          <a:xfrm>
            <a:off x="250825" y="981075"/>
            <a:ext cx="8286750" cy="5040313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400" dirty="0">
                <a:solidFill>
                  <a:srgbClr val="026B84"/>
                </a:solidFill>
                <a:latin typeface="Arial" panose="020B0604020202020204" pitchFamily="34" charset="0"/>
              </a:rPr>
              <a:t>AXELERO REHA</a:t>
            </a:r>
            <a:r>
              <a:rPr lang="pl-PL" sz="2600" dirty="0">
                <a:solidFill>
                  <a:srgbClr val="026B84"/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– list of </a:t>
            </a:r>
            <a:r>
              <a:rPr lang="pl-PL" sz="4000" b="0" dirty="0" err="1">
                <a:solidFill>
                  <a:srgbClr val="026B84"/>
                </a:solidFill>
                <a:latin typeface="Arial" panose="020B0604020202020204" pitchFamily="34" charset="0"/>
              </a:rPr>
              <a:t>user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rgbClr val="026B84"/>
                </a:solidFill>
                <a:latin typeface="Arial" panose="020B0604020202020204" pitchFamily="34" charset="0"/>
              </a:rPr>
              <a:t>programs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:</a:t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</p:txBody>
      </p:sp>
      <p:pic>
        <p:nvPicPr>
          <p:cNvPr id="63491" name="Obraz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1557338"/>
            <a:ext cx="708025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ytuł 3">
            <a:extLst>
              <a:ext uri="{FF2B5EF4-FFF2-40B4-BE49-F238E27FC236}">
                <a16:creationId xmlns:a16="http://schemas.microsoft.com/office/drawing/2014/main" xmlns="" id="{B0FE98CE-7B6A-42CC-B01B-51E428D6547A}"/>
              </a:ext>
            </a:extLst>
          </p:cNvPr>
          <p:cNvSpPr txBox="1">
            <a:spLocks/>
          </p:cNvSpPr>
          <p:nvPr/>
        </p:nvSpPr>
        <p:spPr>
          <a:xfrm>
            <a:off x="-828675" y="260350"/>
            <a:ext cx="3714750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AXELERO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3">
            <a:extLst>
              <a:ext uri="{FF2B5EF4-FFF2-40B4-BE49-F238E27FC236}">
                <a16:creationId xmlns:a16="http://schemas.microsoft.com/office/drawing/2014/main" xmlns="" id="{591810CC-F904-4209-AF25-03108B7DD058}"/>
              </a:ext>
            </a:extLst>
          </p:cNvPr>
          <p:cNvSpPr txBox="1">
            <a:spLocks/>
          </p:cNvSpPr>
          <p:nvPr/>
        </p:nvSpPr>
        <p:spPr>
          <a:xfrm>
            <a:off x="250825" y="981075"/>
            <a:ext cx="8286750" cy="5040313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400" dirty="0">
                <a:solidFill>
                  <a:srgbClr val="026B84"/>
                </a:solidFill>
                <a:latin typeface="Arial" panose="020B0604020202020204" pitchFamily="34" charset="0"/>
              </a:rPr>
              <a:t>AXELERO REHA</a:t>
            </a:r>
            <a:r>
              <a:rPr lang="pl-PL" sz="5400" b="0" dirty="0">
                <a:solidFill>
                  <a:srgbClr val="026B84"/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– </a:t>
            </a:r>
            <a:r>
              <a:rPr lang="pl-PL" sz="4000" b="0" dirty="0" err="1">
                <a:solidFill>
                  <a:srgbClr val="026B84"/>
                </a:solidFill>
                <a:latin typeface="Arial" panose="020B0604020202020204" pitchFamily="34" charset="0"/>
              </a:rPr>
              <a:t>user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 program USER PROGRAM 3 (</a:t>
            </a:r>
            <a:r>
              <a:rPr lang="pl-PL" sz="4000" b="0" dirty="0" err="1">
                <a:solidFill>
                  <a:srgbClr val="026B84"/>
                </a:solidFill>
                <a:latin typeface="Arial" panose="020B0604020202020204" pitchFamily="34" charset="0"/>
              </a:rPr>
              <a:t>edition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):</a:t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set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up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incline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of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current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step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set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up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duration of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current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step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set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up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speed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of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current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step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delete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currently selected step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used to move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between different steps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of the edited program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add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 new step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of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the edited program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back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preview of the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edited program or to the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list of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user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program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remov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ing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all steps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of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the edited program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sav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ing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the program and switch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ing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its preview or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to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list of programs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65539" name="Obraz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938" y="1736725"/>
            <a:ext cx="52165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ytuł 3">
            <a:extLst>
              <a:ext uri="{FF2B5EF4-FFF2-40B4-BE49-F238E27FC236}">
                <a16:creationId xmlns:a16="http://schemas.microsoft.com/office/drawing/2014/main" xmlns="" id="{A0889204-FA74-49E9-94F0-0298EB5F8867}"/>
              </a:ext>
            </a:extLst>
          </p:cNvPr>
          <p:cNvSpPr txBox="1">
            <a:spLocks/>
          </p:cNvSpPr>
          <p:nvPr/>
        </p:nvSpPr>
        <p:spPr>
          <a:xfrm>
            <a:off x="-828675" y="260350"/>
            <a:ext cx="3714750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AXELERO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3">
            <a:extLst>
              <a:ext uri="{FF2B5EF4-FFF2-40B4-BE49-F238E27FC236}">
                <a16:creationId xmlns:a16="http://schemas.microsoft.com/office/drawing/2014/main" xmlns="" id="{23EB4FC6-4816-45E9-8A79-9E756F679FE6}"/>
              </a:ext>
            </a:extLst>
          </p:cNvPr>
          <p:cNvSpPr txBox="1">
            <a:spLocks/>
          </p:cNvSpPr>
          <p:nvPr/>
        </p:nvSpPr>
        <p:spPr>
          <a:xfrm>
            <a:off x="250825" y="981075"/>
            <a:ext cx="8286750" cy="5040313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400" dirty="0">
                <a:solidFill>
                  <a:srgbClr val="026B84"/>
                </a:solidFill>
                <a:latin typeface="Arial" panose="020B0604020202020204" pitchFamily="34" charset="0"/>
              </a:rPr>
              <a:t>AXELERO REHA</a:t>
            </a:r>
            <a:r>
              <a:rPr lang="pl-PL" sz="5400" b="0" dirty="0">
                <a:solidFill>
                  <a:srgbClr val="026B84"/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– </a:t>
            </a:r>
            <a:r>
              <a:rPr lang="pl-PL" sz="4000" b="0" dirty="0" err="1">
                <a:solidFill>
                  <a:srgbClr val="026B84"/>
                </a:solidFill>
                <a:latin typeface="Arial" panose="020B0604020202020204" pitchFamily="34" charset="0"/>
              </a:rPr>
              <a:t>user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 program USER PROGRAM 3 (</a:t>
            </a:r>
            <a:r>
              <a:rPr lang="pl-PL" sz="4000" b="0" dirty="0" err="1">
                <a:solidFill>
                  <a:srgbClr val="026B84"/>
                </a:solidFill>
                <a:latin typeface="Arial" panose="020B0604020202020204" pitchFamily="34" charset="0"/>
              </a:rPr>
              <a:t>view</a:t>
            </a:r>
            <a: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  <a:t>):</a:t>
            </a:r>
            <a:br>
              <a:rPr lang="pl-PL" sz="4000" b="0" dirty="0">
                <a:solidFill>
                  <a:srgbClr val="026B84"/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rgbClr val="026B84"/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change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sex of the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user</a:t>
            </a:r>
            <a:endParaRPr lang="en-US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change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age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of the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user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buttons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change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weight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of the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user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back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the 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list of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user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program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 (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without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making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changes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)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going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the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edition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of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current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user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program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(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edition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secured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b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by 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code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2345</a:t>
            </a: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confirmation</a:t>
            </a:r>
            <a:r>
              <a:rPr lang="pl-PL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and go</a:t>
            </a:r>
            <a:r>
              <a:rPr lang="pl-PL" sz="4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ing</a:t>
            </a:r>
            <a:r>
              <a:rPr lang="en-US" sz="4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to the main screen</a:t>
            </a: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360000" indent="-3600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pl-PL" sz="40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67587" name="Obraz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9450" y="1484313"/>
            <a:ext cx="5399088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ytuł 3">
            <a:extLst>
              <a:ext uri="{FF2B5EF4-FFF2-40B4-BE49-F238E27FC236}">
                <a16:creationId xmlns:a16="http://schemas.microsoft.com/office/drawing/2014/main" xmlns="" id="{07186F22-8A6B-425C-963C-2C6C52ABED71}"/>
              </a:ext>
            </a:extLst>
          </p:cNvPr>
          <p:cNvSpPr txBox="1">
            <a:spLocks/>
          </p:cNvSpPr>
          <p:nvPr/>
        </p:nvSpPr>
        <p:spPr>
          <a:xfrm>
            <a:off x="-828675" y="260350"/>
            <a:ext cx="3714750" cy="21431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800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AXELERO</a:t>
            </a:r>
            <a:endParaRPr lang="pl-PL" sz="3600" spc="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ole tekstowe 3"/>
          <p:cNvSpPr txBox="1">
            <a:spLocks noChangeArrowheads="1"/>
          </p:cNvSpPr>
          <p:nvPr/>
        </p:nvSpPr>
        <p:spPr bwMode="auto">
          <a:xfrm>
            <a:off x="2357438" y="3048000"/>
            <a:ext cx="4857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l-PL" altLang="pl-PL" sz="2800" b="0">
                <a:solidFill>
                  <a:srgbClr val="026B84"/>
                </a:solidFill>
                <a:latin typeface="Eurostile" charset="0"/>
              </a:rPr>
              <a:t>Thanks for your attention.</a:t>
            </a:r>
            <a:endParaRPr lang="pl-PL" altLang="pl-PL" sz="2800" b="0">
              <a:solidFill>
                <a:srgbClr val="026B84"/>
              </a:solidFill>
              <a:latin typeface="Calibri" pitchFamily="34" charset="0"/>
            </a:endParaRPr>
          </a:p>
        </p:txBody>
      </p:sp>
      <p:sp>
        <p:nvSpPr>
          <p:cNvPr id="696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pl-PL" altLang="pl-PL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4968</TotalTime>
  <Words>502</Words>
  <Application>Microsoft Office PowerPoint</Application>
  <PresentationFormat>On-screen Show (4:3)</PresentationFormat>
  <Paragraphs>426</Paragraphs>
  <Slides>35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Eurostile</vt:lpstr>
      <vt:lpstr>Motyw pakietu Office</vt:lpstr>
      <vt:lpstr>Obraz programu Paintbrush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Meden-Inmed Sp. z o.o.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</dc:title>
  <dc:creator>Your User Name</dc:creator>
  <cp:lastModifiedBy>Admin</cp:lastModifiedBy>
  <cp:revision>645</cp:revision>
  <dcterms:created xsi:type="dcterms:W3CDTF">2010-10-08T11:23:50Z</dcterms:created>
  <dcterms:modified xsi:type="dcterms:W3CDTF">2021-05-20T23:35:36Z</dcterms:modified>
</cp:coreProperties>
</file>